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6"/>
  </p:notesMasterIdLst>
  <p:handoutMasterIdLst>
    <p:handoutMasterId r:id="rId17"/>
  </p:handoutMasterIdLst>
  <p:sldIdLst>
    <p:sldId id="261" r:id="rId2"/>
    <p:sldId id="731" r:id="rId3"/>
    <p:sldId id="732" r:id="rId4"/>
    <p:sldId id="733" r:id="rId5"/>
    <p:sldId id="720" r:id="rId6"/>
    <p:sldId id="717" r:id="rId7"/>
    <p:sldId id="710" r:id="rId8"/>
    <p:sldId id="727" r:id="rId9"/>
    <p:sldId id="725" r:id="rId10"/>
    <p:sldId id="730" r:id="rId11"/>
    <p:sldId id="728" r:id="rId12"/>
    <p:sldId id="734" r:id="rId13"/>
    <p:sldId id="735" r:id="rId14"/>
    <p:sldId id="736" r:id="rId15"/>
  </p:sldIdLst>
  <p:sldSz cx="9144000" cy="6858000" type="screen4x3"/>
  <p:notesSz cx="6669088" cy="9775825"/>
  <p:defaultTextStyle>
    <a:defPPr>
      <a:defRPr lang="en-GB"/>
    </a:defPPr>
    <a:lvl1pPr algn="ctr" rtl="0" fontAlgn="base">
      <a:spcBef>
        <a:spcPct val="0"/>
      </a:spcBef>
      <a:spcAft>
        <a:spcPct val="0"/>
      </a:spcAft>
      <a:defRPr sz="4400" b="1" kern="1200">
        <a:solidFill>
          <a:srgbClr val="800080"/>
        </a:solidFill>
        <a:latin typeface="Arial" charset="0"/>
        <a:ea typeface="+mn-ea"/>
        <a:cs typeface="+mn-cs"/>
      </a:defRPr>
    </a:lvl1pPr>
    <a:lvl2pPr marL="457200" algn="ctr" rtl="0" fontAlgn="base">
      <a:spcBef>
        <a:spcPct val="0"/>
      </a:spcBef>
      <a:spcAft>
        <a:spcPct val="0"/>
      </a:spcAft>
      <a:defRPr sz="4400" b="1" kern="1200">
        <a:solidFill>
          <a:srgbClr val="800080"/>
        </a:solidFill>
        <a:latin typeface="Arial" charset="0"/>
        <a:ea typeface="+mn-ea"/>
        <a:cs typeface="+mn-cs"/>
      </a:defRPr>
    </a:lvl2pPr>
    <a:lvl3pPr marL="914400" algn="ctr" rtl="0" fontAlgn="base">
      <a:spcBef>
        <a:spcPct val="0"/>
      </a:spcBef>
      <a:spcAft>
        <a:spcPct val="0"/>
      </a:spcAft>
      <a:defRPr sz="4400" b="1" kern="1200">
        <a:solidFill>
          <a:srgbClr val="800080"/>
        </a:solidFill>
        <a:latin typeface="Arial" charset="0"/>
        <a:ea typeface="+mn-ea"/>
        <a:cs typeface="+mn-cs"/>
      </a:defRPr>
    </a:lvl3pPr>
    <a:lvl4pPr marL="1371600" algn="ctr" rtl="0" fontAlgn="base">
      <a:spcBef>
        <a:spcPct val="0"/>
      </a:spcBef>
      <a:spcAft>
        <a:spcPct val="0"/>
      </a:spcAft>
      <a:defRPr sz="4400" b="1" kern="1200">
        <a:solidFill>
          <a:srgbClr val="800080"/>
        </a:solidFill>
        <a:latin typeface="Arial" charset="0"/>
        <a:ea typeface="+mn-ea"/>
        <a:cs typeface="+mn-cs"/>
      </a:defRPr>
    </a:lvl4pPr>
    <a:lvl5pPr marL="1828800" algn="ctr" rtl="0" fontAlgn="base">
      <a:spcBef>
        <a:spcPct val="0"/>
      </a:spcBef>
      <a:spcAft>
        <a:spcPct val="0"/>
      </a:spcAft>
      <a:defRPr sz="4400" b="1" kern="1200">
        <a:solidFill>
          <a:srgbClr val="800080"/>
        </a:solidFill>
        <a:latin typeface="Arial" charset="0"/>
        <a:ea typeface="+mn-ea"/>
        <a:cs typeface="+mn-cs"/>
      </a:defRPr>
    </a:lvl5pPr>
    <a:lvl6pPr marL="2286000" algn="l" defTabSz="914400" rtl="0" eaLnBrk="1" latinLnBrk="0" hangingPunct="1">
      <a:defRPr sz="4400" b="1" kern="1200">
        <a:solidFill>
          <a:srgbClr val="800080"/>
        </a:solidFill>
        <a:latin typeface="Arial" charset="0"/>
        <a:ea typeface="+mn-ea"/>
        <a:cs typeface="+mn-cs"/>
      </a:defRPr>
    </a:lvl6pPr>
    <a:lvl7pPr marL="2743200" algn="l" defTabSz="914400" rtl="0" eaLnBrk="1" latinLnBrk="0" hangingPunct="1">
      <a:defRPr sz="4400" b="1" kern="1200">
        <a:solidFill>
          <a:srgbClr val="800080"/>
        </a:solidFill>
        <a:latin typeface="Arial" charset="0"/>
        <a:ea typeface="+mn-ea"/>
        <a:cs typeface="+mn-cs"/>
      </a:defRPr>
    </a:lvl7pPr>
    <a:lvl8pPr marL="3200400" algn="l" defTabSz="914400" rtl="0" eaLnBrk="1" latinLnBrk="0" hangingPunct="1">
      <a:defRPr sz="4400" b="1" kern="1200">
        <a:solidFill>
          <a:srgbClr val="800080"/>
        </a:solidFill>
        <a:latin typeface="Arial" charset="0"/>
        <a:ea typeface="+mn-ea"/>
        <a:cs typeface="+mn-cs"/>
      </a:defRPr>
    </a:lvl8pPr>
    <a:lvl9pPr marL="3657600" algn="l" defTabSz="914400" rtl="0" eaLnBrk="1" latinLnBrk="0" hangingPunct="1">
      <a:defRPr sz="4400" b="1" kern="1200">
        <a:solidFill>
          <a:srgbClr val="80008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FFCC"/>
    <a:srgbClr val="FFFFCC"/>
    <a:srgbClr val="4F81BD"/>
    <a:srgbClr val="6699FF"/>
    <a:srgbClr val="99CCFF"/>
    <a:srgbClr val="0C1975"/>
    <a:srgbClr val="0C13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2" autoAdjust="0"/>
    <p:restoredTop sz="86000" autoAdjust="0"/>
  </p:normalViewPr>
  <p:slideViewPr>
    <p:cSldViewPr>
      <p:cViewPr>
        <p:scale>
          <a:sx n="66" d="100"/>
          <a:sy n="66" d="100"/>
        </p:scale>
        <p:origin x="-558" y="6"/>
      </p:cViewPr>
      <p:guideLst>
        <p:guide orient="horz" pos="1026"/>
        <p:guide orient="horz" pos="1389"/>
        <p:guide pos="2880"/>
        <p:guide pos="4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0"/>
    </p:cViewPr>
  </p:sorterViewPr>
  <p:notesViewPr>
    <p:cSldViewPr>
      <p:cViewPr varScale="1">
        <p:scale>
          <a:sx n="53" d="100"/>
          <a:sy n="53" d="100"/>
        </p:scale>
        <p:origin x="-2640" y="-102"/>
      </p:cViewPr>
      <p:guideLst>
        <p:guide orient="horz" pos="3079"/>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89794" tIns="44897" rIns="89794" bIns="44897" numCol="1" anchor="t" anchorCtr="0" compatLnSpc="1">
            <a:prstTxWarp prst="textNoShape">
              <a:avLst/>
            </a:prstTxWarp>
          </a:bodyPr>
          <a:lstStyle>
            <a:lvl1pPr algn="l" defTabSz="898525" eaLnBrk="0" hangingPunct="0">
              <a:defRPr sz="1200" b="0">
                <a:solidFill>
                  <a:schemeClr val="tx1"/>
                </a:solidFill>
                <a:latin typeface="Times" pitchFamily="18" charset="0"/>
              </a:defRPr>
            </a:lvl1pPr>
          </a:lstStyle>
          <a:p>
            <a:pPr>
              <a:defRPr/>
            </a:pPr>
            <a:endParaRPr lang="en-GB"/>
          </a:p>
        </p:txBody>
      </p:sp>
      <p:sp>
        <p:nvSpPr>
          <p:cNvPr id="15363" name="Rectangle 3"/>
          <p:cNvSpPr>
            <a:spLocks noGrp="1" noChangeArrowheads="1"/>
          </p:cNvSpPr>
          <p:nvPr>
            <p:ph type="dt" sz="quarter" idx="1"/>
          </p:nvPr>
        </p:nvSpPr>
        <p:spPr bwMode="auto">
          <a:xfrm>
            <a:off x="3776663" y="0"/>
            <a:ext cx="2890837" cy="488950"/>
          </a:xfrm>
          <a:prstGeom prst="rect">
            <a:avLst/>
          </a:prstGeom>
          <a:noFill/>
          <a:ln w="9525">
            <a:noFill/>
            <a:miter lim="800000"/>
            <a:headEnd/>
            <a:tailEnd/>
          </a:ln>
          <a:effectLst/>
        </p:spPr>
        <p:txBody>
          <a:bodyPr vert="horz" wrap="square" lIns="89794" tIns="44897" rIns="89794" bIns="44897" numCol="1" anchor="t" anchorCtr="0" compatLnSpc="1">
            <a:prstTxWarp prst="textNoShape">
              <a:avLst/>
            </a:prstTxWarp>
          </a:bodyPr>
          <a:lstStyle>
            <a:lvl1pPr algn="r" defTabSz="898525" eaLnBrk="0" hangingPunct="0">
              <a:defRPr sz="1200" b="0">
                <a:solidFill>
                  <a:schemeClr val="tx1"/>
                </a:solidFill>
                <a:latin typeface="Times" pitchFamily="18" charset="0"/>
              </a:defRPr>
            </a:lvl1pPr>
          </a:lstStyle>
          <a:p>
            <a:pPr>
              <a:defRPr/>
            </a:pPr>
            <a:endParaRPr lang="en-GB"/>
          </a:p>
        </p:txBody>
      </p:sp>
      <p:sp>
        <p:nvSpPr>
          <p:cNvPr id="15364" name="Rectangle 4"/>
          <p:cNvSpPr>
            <a:spLocks noGrp="1" noChangeArrowheads="1"/>
          </p:cNvSpPr>
          <p:nvPr>
            <p:ph type="ftr" sz="quarter" idx="2"/>
          </p:nvPr>
        </p:nvSpPr>
        <p:spPr bwMode="auto">
          <a:xfrm>
            <a:off x="0" y="9285288"/>
            <a:ext cx="2890838" cy="488950"/>
          </a:xfrm>
          <a:prstGeom prst="rect">
            <a:avLst/>
          </a:prstGeom>
          <a:noFill/>
          <a:ln w="9525">
            <a:noFill/>
            <a:miter lim="800000"/>
            <a:headEnd/>
            <a:tailEnd/>
          </a:ln>
          <a:effectLst/>
        </p:spPr>
        <p:txBody>
          <a:bodyPr vert="horz" wrap="square" lIns="89794" tIns="44897" rIns="89794" bIns="44897" numCol="1" anchor="b" anchorCtr="0" compatLnSpc="1">
            <a:prstTxWarp prst="textNoShape">
              <a:avLst/>
            </a:prstTxWarp>
          </a:bodyPr>
          <a:lstStyle>
            <a:lvl1pPr algn="l" defTabSz="898525" eaLnBrk="0" hangingPunct="0">
              <a:defRPr sz="1200" b="0">
                <a:solidFill>
                  <a:schemeClr val="tx1"/>
                </a:solidFill>
                <a:latin typeface="Times" pitchFamily="18" charset="0"/>
              </a:defRPr>
            </a:lvl1pPr>
          </a:lstStyle>
          <a:p>
            <a:pPr>
              <a:defRPr/>
            </a:pPr>
            <a:endParaRPr lang="en-GB"/>
          </a:p>
        </p:txBody>
      </p:sp>
      <p:sp>
        <p:nvSpPr>
          <p:cNvPr id="15365" name="Rectangle 5"/>
          <p:cNvSpPr>
            <a:spLocks noGrp="1" noChangeArrowheads="1"/>
          </p:cNvSpPr>
          <p:nvPr>
            <p:ph type="sldNum" sz="quarter" idx="3"/>
          </p:nvPr>
        </p:nvSpPr>
        <p:spPr bwMode="auto">
          <a:xfrm>
            <a:off x="3776663" y="9285288"/>
            <a:ext cx="2890837" cy="488950"/>
          </a:xfrm>
          <a:prstGeom prst="rect">
            <a:avLst/>
          </a:prstGeom>
          <a:noFill/>
          <a:ln w="9525">
            <a:noFill/>
            <a:miter lim="800000"/>
            <a:headEnd/>
            <a:tailEnd/>
          </a:ln>
          <a:effectLst/>
        </p:spPr>
        <p:txBody>
          <a:bodyPr vert="horz" wrap="square" lIns="89794" tIns="44897" rIns="89794" bIns="44897" numCol="1" anchor="b" anchorCtr="0" compatLnSpc="1">
            <a:prstTxWarp prst="textNoShape">
              <a:avLst/>
            </a:prstTxWarp>
          </a:bodyPr>
          <a:lstStyle>
            <a:lvl1pPr algn="r" defTabSz="898525" eaLnBrk="0" hangingPunct="0">
              <a:defRPr sz="1200" b="0">
                <a:solidFill>
                  <a:schemeClr val="tx1"/>
                </a:solidFill>
                <a:latin typeface="Times" pitchFamily="18" charset="0"/>
              </a:defRPr>
            </a:lvl1pPr>
          </a:lstStyle>
          <a:p>
            <a:pPr>
              <a:defRPr/>
            </a:pPr>
            <a:fld id="{F240573C-2DBD-4FD3-81A3-D93EABC368A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890838" cy="488950"/>
          </a:xfrm>
          <a:prstGeom prst="rect">
            <a:avLst/>
          </a:prstGeom>
          <a:noFill/>
          <a:ln w="9525">
            <a:noFill/>
            <a:miter lim="800000"/>
            <a:headEnd/>
            <a:tailEnd/>
          </a:ln>
          <a:effectLst/>
        </p:spPr>
        <p:txBody>
          <a:bodyPr vert="horz" wrap="square" lIns="89794" tIns="44897" rIns="89794" bIns="44897" numCol="1" anchor="t" anchorCtr="0" compatLnSpc="1">
            <a:prstTxWarp prst="textNoShape">
              <a:avLst/>
            </a:prstTxWarp>
          </a:bodyPr>
          <a:lstStyle>
            <a:lvl1pPr algn="l" defTabSz="898525" eaLnBrk="0" hangingPunct="0">
              <a:defRPr sz="1200" b="0">
                <a:solidFill>
                  <a:schemeClr val="tx1"/>
                </a:solidFill>
                <a:latin typeface="Times" pitchFamily="18" charset="0"/>
              </a:defRPr>
            </a:lvl1pPr>
          </a:lstStyle>
          <a:p>
            <a:pPr>
              <a:defRPr/>
            </a:pPr>
            <a:endParaRPr lang="en-GB"/>
          </a:p>
        </p:txBody>
      </p:sp>
      <p:sp>
        <p:nvSpPr>
          <p:cNvPr id="14339" name="Rectangle 3"/>
          <p:cNvSpPr>
            <a:spLocks noGrp="1" noChangeArrowheads="1"/>
          </p:cNvSpPr>
          <p:nvPr>
            <p:ph type="dt" idx="1"/>
          </p:nvPr>
        </p:nvSpPr>
        <p:spPr bwMode="auto">
          <a:xfrm>
            <a:off x="3776663" y="0"/>
            <a:ext cx="2890837" cy="488950"/>
          </a:xfrm>
          <a:prstGeom prst="rect">
            <a:avLst/>
          </a:prstGeom>
          <a:noFill/>
          <a:ln w="9525">
            <a:noFill/>
            <a:miter lim="800000"/>
            <a:headEnd/>
            <a:tailEnd/>
          </a:ln>
          <a:effectLst/>
        </p:spPr>
        <p:txBody>
          <a:bodyPr vert="horz" wrap="square" lIns="89794" tIns="44897" rIns="89794" bIns="44897" numCol="1" anchor="t" anchorCtr="0" compatLnSpc="1">
            <a:prstTxWarp prst="textNoShape">
              <a:avLst/>
            </a:prstTxWarp>
          </a:bodyPr>
          <a:lstStyle>
            <a:lvl1pPr algn="r" defTabSz="898525" eaLnBrk="0" hangingPunct="0">
              <a:defRPr sz="1200" b="0">
                <a:solidFill>
                  <a:schemeClr val="tx1"/>
                </a:solidFill>
                <a:latin typeface="Times" pitchFamily="18" charset="0"/>
              </a:defRPr>
            </a:lvl1pPr>
          </a:lstStyle>
          <a:p>
            <a:pPr>
              <a:defRPr/>
            </a:pPr>
            <a:endParaRPr lang="en-GB"/>
          </a:p>
        </p:txBody>
      </p:sp>
      <p:sp>
        <p:nvSpPr>
          <p:cNvPr id="17412" name="Rectangle 4"/>
          <p:cNvSpPr>
            <a:spLocks noRot="1" noChangeArrowheads="1" noTextEdit="1"/>
          </p:cNvSpPr>
          <p:nvPr>
            <p:ph type="sldImg" idx="2"/>
          </p:nvPr>
        </p:nvSpPr>
        <p:spPr bwMode="auto">
          <a:xfrm>
            <a:off x="892175" y="733425"/>
            <a:ext cx="4887913" cy="3665538"/>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89794" tIns="44897" rIns="89794" bIns="4489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0" y="9285288"/>
            <a:ext cx="2890838" cy="488950"/>
          </a:xfrm>
          <a:prstGeom prst="rect">
            <a:avLst/>
          </a:prstGeom>
          <a:noFill/>
          <a:ln w="9525">
            <a:noFill/>
            <a:miter lim="800000"/>
            <a:headEnd/>
            <a:tailEnd/>
          </a:ln>
          <a:effectLst/>
        </p:spPr>
        <p:txBody>
          <a:bodyPr vert="horz" wrap="square" lIns="89794" tIns="44897" rIns="89794" bIns="44897" numCol="1" anchor="b" anchorCtr="0" compatLnSpc="1">
            <a:prstTxWarp prst="textNoShape">
              <a:avLst/>
            </a:prstTxWarp>
          </a:bodyPr>
          <a:lstStyle>
            <a:lvl1pPr algn="l" defTabSz="898525" eaLnBrk="0" hangingPunct="0">
              <a:defRPr sz="1200" b="0">
                <a:solidFill>
                  <a:schemeClr val="tx1"/>
                </a:solidFill>
                <a:latin typeface="Times" pitchFamily="18" charset="0"/>
              </a:defRPr>
            </a:lvl1pPr>
          </a:lstStyle>
          <a:p>
            <a:pPr>
              <a:defRPr/>
            </a:pPr>
            <a:endParaRPr lang="en-GB"/>
          </a:p>
        </p:txBody>
      </p:sp>
      <p:sp>
        <p:nvSpPr>
          <p:cNvPr id="14343" name="Rectangle 7"/>
          <p:cNvSpPr>
            <a:spLocks noGrp="1" noChangeArrowheads="1"/>
          </p:cNvSpPr>
          <p:nvPr>
            <p:ph type="sldNum" sz="quarter" idx="5"/>
          </p:nvPr>
        </p:nvSpPr>
        <p:spPr bwMode="auto">
          <a:xfrm>
            <a:off x="3776663" y="9285288"/>
            <a:ext cx="2890837" cy="488950"/>
          </a:xfrm>
          <a:prstGeom prst="rect">
            <a:avLst/>
          </a:prstGeom>
          <a:noFill/>
          <a:ln w="9525">
            <a:noFill/>
            <a:miter lim="800000"/>
            <a:headEnd/>
            <a:tailEnd/>
          </a:ln>
          <a:effectLst/>
        </p:spPr>
        <p:txBody>
          <a:bodyPr vert="horz" wrap="square" lIns="89794" tIns="44897" rIns="89794" bIns="44897" numCol="1" anchor="b" anchorCtr="0" compatLnSpc="1">
            <a:prstTxWarp prst="textNoShape">
              <a:avLst/>
            </a:prstTxWarp>
          </a:bodyPr>
          <a:lstStyle>
            <a:lvl1pPr algn="r" defTabSz="898525" eaLnBrk="0" hangingPunct="0">
              <a:defRPr sz="1200" b="0">
                <a:solidFill>
                  <a:schemeClr val="tx1"/>
                </a:solidFill>
                <a:latin typeface="Times" pitchFamily="18" charset="0"/>
              </a:defRPr>
            </a:lvl1pPr>
          </a:lstStyle>
          <a:p>
            <a:pPr>
              <a:defRPr/>
            </a:pPr>
            <a:fld id="{F21156F0-F8B1-4D99-80BF-1CC908E1B44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2ED5827-179D-4EDD-BC37-FE3354988102}" type="slidenum">
              <a:rPr lang="en-GB" smtClean="0"/>
              <a:pPr/>
              <a:t>1</a:t>
            </a:fld>
            <a:endParaRPr lang="en-GB" smtClean="0"/>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smtClean="0"/>
              <a:t>Photo taken to show addition of 4.7m high max. travelling height signage, after completion of an exercise to determine max travelling heights of vehicular traffic and mobile plant equipment used in the construction area  </a:t>
            </a:r>
          </a:p>
        </p:txBody>
      </p:sp>
      <p:sp>
        <p:nvSpPr>
          <p:cNvPr id="27652" name="Slide Number Placeholder 3"/>
          <p:cNvSpPr>
            <a:spLocks noGrp="1"/>
          </p:cNvSpPr>
          <p:nvPr>
            <p:ph type="sldNum" sz="quarter" idx="5"/>
          </p:nvPr>
        </p:nvSpPr>
        <p:spPr>
          <a:noFill/>
        </p:spPr>
        <p:txBody>
          <a:bodyPr/>
          <a:lstStyle/>
          <a:p>
            <a:fld id="{81A34B1D-6642-42A7-8B8C-3BF30AE8238D}" type="slidenum">
              <a:rPr lang="en-GB" smtClean="0"/>
              <a:pPr/>
              <a:t>13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GB" smtClean="0"/>
              <a:t>The “Site traffic only” sign was added to the 4.7m high max. travelling height signs following a HAIL received from a driver of a member of public vehicle. After travelling through this section of road works, the driver queried the 4.7m max. height restriction sign, asking if it referred to vehicles using the M1 Motorway (live lanes), because his vehicle, if fully loaded, could be in excess of this height. In response, the driver was advised that it was for use by site vehicular traffic only, hence posting of the additional sign plate.   </a:t>
            </a:r>
          </a:p>
        </p:txBody>
      </p:sp>
      <p:sp>
        <p:nvSpPr>
          <p:cNvPr id="28676" name="Slide Number Placeholder 3"/>
          <p:cNvSpPr>
            <a:spLocks noGrp="1"/>
          </p:cNvSpPr>
          <p:nvPr>
            <p:ph type="sldNum" sz="quarter" idx="5"/>
          </p:nvPr>
        </p:nvSpPr>
        <p:spPr>
          <a:noFill/>
        </p:spPr>
        <p:txBody>
          <a:bodyPr/>
          <a:lstStyle/>
          <a:p>
            <a:fld id="{89768B6A-1322-463B-AE67-352E00510F32}" type="slidenum">
              <a:rPr lang="en-GB" smtClean="0"/>
              <a:pPr/>
              <a:t>14</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GB" smtClean="0"/>
              <a:t>Photo taken during the investigation process to record / show position of the Excavator and dipper arm at the point of impact prior to removal from site</a:t>
            </a:r>
          </a:p>
          <a:p>
            <a:endParaRPr lang="en-GB" smtClean="0"/>
          </a:p>
        </p:txBody>
      </p:sp>
      <p:sp>
        <p:nvSpPr>
          <p:cNvPr id="19460" name="Slide Number Placeholder 3"/>
          <p:cNvSpPr>
            <a:spLocks noGrp="1"/>
          </p:cNvSpPr>
          <p:nvPr>
            <p:ph type="sldNum" sz="quarter" idx="5"/>
          </p:nvPr>
        </p:nvSpPr>
        <p:spPr>
          <a:noFill/>
        </p:spPr>
        <p:txBody>
          <a:bodyPr/>
          <a:lstStyle/>
          <a:p>
            <a:fld id="{57432AC8-8BD2-4F91-A452-9FA9AF2C2EA9}" type="slidenum">
              <a:rPr lang="en-GB" smtClean="0"/>
              <a:pPr/>
              <a:t>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GB" smtClean="0"/>
              <a:t>Photo taken during the investigation process to record / show position of the Excavator and dipper arm at the point of impact prior to removal from site</a:t>
            </a:r>
          </a:p>
          <a:p>
            <a:endParaRPr lang="en-GB" smtClean="0"/>
          </a:p>
        </p:txBody>
      </p:sp>
      <p:sp>
        <p:nvSpPr>
          <p:cNvPr id="20484" name="Slide Number Placeholder 3"/>
          <p:cNvSpPr>
            <a:spLocks noGrp="1"/>
          </p:cNvSpPr>
          <p:nvPr>
            <p:ph type="sldNum" sz="quarter" idx="5"/>
          </p:nvPr>
        </p:nvSpPr>
        <p:spPr>
          <a:noFill/>
        </p:spPr>
        <p:txBody>
          <a:bodyPr/>
          <a:lstStyle/>
          <a:p>
            <a:fld id="{761A2891-D3E5-4988-9E13-E58E1888BA9F}" type="slidenum">
              <a:rPr lang="en-GB" smtClean="0"/>
              <a:pPr/>
              <a:t>6</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GB" smtClean="0"/>
              <a:t>Photo taken to show temp TM and signage in place adj to and beneath OH structures prior to the incident </a:t>
            </a:r>
          </a:p>
        </p:txBody>
      </p:sp>
      <p:sp>
        <p:nvSpPr>
          <p:cNvPr id="21508" name="Slide Number Placeholder 3"/>
          <p:cNvSpPr>
            <a:spLocks noGrp="1"/>
          </p:cNvSpPr>
          <p:nvPr>
            <p:ph type="sldNum" sz="quarter" idx="5"/>
          </p:nvPr>
        </p:nvSpPr>
        <p:spPr>
          <a:noFill/>
        </p:spPr>
        <p:txBody>
          <a:bodyPr/>
          <a:lstStyle/>
          <a:p>
            <a:fld id="{93FE751C-293F-42EA-B34A-B9798BD56E3F}"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GB" smtClean="0"/>
              <a:t>Photo taken to show temp TM and signage in place adj to and beneath OH structures prior to the incident </a:t>
            </a:r>
          </a:p>
        </p:txBody>
      </p:sp>
      <p:sp>
        <p:nvSpPr>
          <p:cNvPr id="22532" name="Slide Number Placeholder 3"/>
          <p:cNvSpPr>
            <a:spLocks noGrp="1"/>
          </p:cNvSpPr>
          <p:nvPr>
            <p:ph type="sldNum" sz="quarter" idx="5"/>
          </p:nvPr>
        </p:nvSpPr>
        <p:spPr>
          <a:noFill/>
        </p:spPr>
        <p:txBody>
          <a:bodyPr/>
          <a:lstStyle/>
          <a:p>
            <a:fld id="{99E88D62-AA21-4C1D-99AB-4FA94B380DCB}" type="slidenum">
              <a:rPr lang="en-GB" smtClean="0"/>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GB" smtClean="0"/>
              <a:t>Photo taken to show temp TM and signage in place adj to and beneath OH structures, post incident, following introduction of blue coloured road cones with white sleeve (c/w “caution low structure” text)  </a:t>
            </a:r>
          </a:p>
        </p:txBody>
      </p:sp>
      <p:sp>
        <p:nvSpPr>
          <p:cNvPr id="23556" name="Slide Number Placeholder 3"/>
          <p:cNvSpPr>
            <a:spLocks noGrp="1"/>
          </p:cNvSpPr>
          <p:nvPr>
            <p:ph type="sldNum" sz="quarter" idx="5"/>
          </p:nvPr>
        </p:nvSpPr>
        <p:spPr>
          <a:noFill/>
        </p:spPr>
        <p:txBody>
          <a:bodyPr/>
          <a:lstStyle/>
          <a:p>
            <a:fld id="{20489BDF-F6EA-448A-949E-4A02563BDF8D}" type="slidenum">
              <a:rPr lang="en-GB" smtClean="0"/>
              <a:pPr/>
              <a:t>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GB" smtClean="0"/>
              <a:t>Photo taken to show temp TM and signage in place adj to and beneath OH structures, post incident, following introduction of blue coloured road cones with white sleeve (c/w “caution low structure” text)  </a:t>
            </a:r>
          </a:p>
        </p:txBody>
      </p:sp>
      <p:sp>
        <p:nvSpPr>
          <p:cNvPr id="24580" name="Slide Number Placeholder 3"/>
          <p:cNvSpPr>
            <a:spLocks noGrp="1"/>
          </p:cNvSpPr>
          <p:nvPr>
            <p:ph type="sldNum" sz="quarter" idx="5"/>
          </p:nvPr>
        </p:nvSpPr>
        <p:spPr>
          <a:noFill/>
        </p:spPr>
        <p:txBody>
          <a:bodyPr/>
          <a:lstStyle/>
          <a:p>
            <a:fld id="{CF0BC27E-8EED-48B4-A957-03542D4F8FAB}"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GB" smtClean="0"/>
              <a:t>Photo taken to show temp TM and signage in place adj to and beneath OH structures, post incident, following introduction of blue coloured road cones with white sleeve (c/w “caution low structure” text)  </a:t>
            </a:r>
          </a:p>
        </p:txBody>
      </p:sp>
      <p:sp>
        <p:nvSpPr>
          <p:cNvPr id="25604" name="Slide Number Placeholder 3"/>
          <p:cNvSpPr>
            <a:spLocks noGrp="1"/>
          </p:cNvSpPr>
          <p:nvPr>
            <p:ph type="sldNum" sz="quarter" idx="5"/>
          </p:nvPr>
        </p:nvSpPr>
        <p:spPr>
          <a:noFill/>
        </p:spPr>
        <p:txBody>
          <a:bodyPr/>
          <a:lstStyle/>
          <a:p>
            <a:fld id="{4A2370EB-D299-4224-95C5-206ED9A75FFF}" type="slidenum">
              <a:rPr lang="en-GB" smtClean="0"/>
              <a:pPr/>
              <a:t>11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GB" smtClean="0"/>
              <a:t>Photo taken to show addition of 4.7m high max. travelling height signage, after completion of an exercise to determine max travelling heights of vehicular traffic and mobile plant equipment used in the construction area  </a:t>
            </a:r>
          </a:p>
          <a:p>
            <a:endParaRPr lang="en-GB" smtClean="0"/>
          </a:p>
        </p:txBody>
      </p:sp>
      <p:sp>
        <p:nvSpPr>
          <p:cNvPr id="26628" name="Slide Number Placeholder 3"/>
          <p:cNvSpPr>
            <a:spLocks noGrp="1"/>
          </p:cNvSpPr>
          <p:nvPr>
            <p:ph type="sldNum" sz="quarter" idx="5"/>
          </p:nvPr>
        </p:nvSpPr>
        <p:spPr>
          <a:noFill/>
        </p:spPr>
        <p:txBody>
          <a:bodyPr/>
          <a:lstStyle/>
          <a:p>
            <a:fld id="{48D1898E-D7C8-43F4-B5F5-8497FC966EA5}" type="slidenum">
              <a:rPr lang="en-GB" smtClean="0"/>
              <a:pPr/>
              <a:t>12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17513" y="-674688"/>
            <a:ext cx="9982201" cy="1884363"/>
            <a:chOff x="-258" y="-199"/>
            <a:chExt cx="6288" cy="1187"/>
          </a:xfrm>
        </p:grpSpPr>
        <p:sp>
          <p:nvSpPr>
            <p:cNvPr id="3" name="Rectangle 3"/>
            <p:cNvSpPr>
              <a:spLocks noChangeArrowheads="1"/>
            </p:cNvSpPr>
            <p:nvPr/>
          </p:nvSpPr>
          <p:spPr bwMode="auto">
            <a:xfrm>
              <a:off x="-258" y="-80"/>
              <a:ext cx="258" cy="1060"/>
            </a:xfrm>
            <a:prstGeom prst="rect">
              <a:avLst/>
            </a:prstGeom>
            <a:solidFill>
              <a:schemeClr val="bg2"/>
            </a:solidFill>
            <a:ln w="9525">
              <a:noFill/>
              <a:miter lim="800000"/>
              <a:headEnd/>
              <a:tailEnd/>
            </a:ln>
          </p:spPr>
          <p:txBody>
            <a:bodyPr wrap="none" anchor="ctr"/>
            <a:lstStyle/>
            <a:p>
              <a:endParaRPr lang="en-US"/>
            </a:p>
          </p:txBody>
        </p:sp>
        <p:sp>
          <p:nvSpPr>
            <p:cNvPr id="4" name="Rectangle 4"/>
            <p:cNvSpPr>
              <a:spLocks noChangeArrowheads="1"/>
            </p:cNvSpPr>
            <p:nvPr/>
          </p:nvSpPr>
          <p:spPr bwMode="auto">
            <a:xfrm>
              <a:off x="-258" y="-117"/>
              <a:ext cx="258" cy="1060"/>
            </a:xfrm>
            <a:prstGeom prst="rect">
              <a:avLst/>
            </a:prstGeom>
            <a:solidFill>
              <a:schemeClr val="bg2"/>
            </a:solidFill>
            <a:ln w="9525">
              <a:noFill/>
              <a:miter lim="800000"/>
              <a:headEnd/>
              <a:tailEnd/>
            </a:ln>
          </p:spPr>
          <p:txBody>
            <a:bodyPr wrap="none" anchor="ctr"/>
            <a:lstStyle/>
            <a:p>
              <a:endParaRPr lang="en-US"/>
            </a:p>
          </p:txBody>
        </p:sp>
        <p:sp>
          <p:nvSpPr>
            <p:cNvPr id="5" name="Rectangle 5"/>
            <p:cNvSpPr>
              <a:spLocks noChangeArrowheads="1"/>
            </p:cNvSpPr>
            <p:nvPr/>
          </p:nvSpPr>
          <p:spPr bwMode="auto">
            <a:xfrm>
              <a:off x="0" y="-199"/>
              <a:ext cx="3069" cy="199"/>
            </a:xfrm>
            <a:prstGeom prst="rect">
              <a:avLst/>
            </a:prstGeom>
            <a:solidFill>
              <a:schemeClr val="bg2"/>
            </a:solidFill>
            <a:ln w="9525">
              <a:noFill/>
              <a:miter lim="800000"/>
              <a:headEnd/>
              <a:tailEnd/>
            </a:ln>
          </p:spPr>
          <p:txBody>
            <a:bodyPr wrap="none" anchor="ctr"/>
            <a:lstStyle/>
            <a:p>
              <a:endParaRPr lang="en-US"/>
            </a:p>
          </p:txBody>
        </p:sp>
        <p:grpSp>
          <p:nvGrpSpPr>
            <p:cNvPr id="6" name="Group 6"/>
            <p:cNvGrpSpPr>
              <a:grpSpLocks/>
            </p:cNvGrpSpPr>
            <p:nvPr userDrawn="1"/>
          </p:nvGrpSpPr>
          <p:grpSpPr bwMode="auto">
            <a:xfrm>
              <a:off x="-1" y="38"/>
              <a:ext cx="5760" cy="950"/>
              <a:chOff x="-2" y="-181"/>
              <a:chExt cx="5760" cy="950"/>
            </a:xfrm>
          </p:grpSpPr>
          <p:sp>
            <p:nvSpPr>
              <p:cNvPr id="8" name="Freeform 15"/>
              <p:cNvSpPr>
                <a:spLocks/>
              </p:cNvSpPr>
              <p:nvPr/>
            </p:nvSpPr>
            <p:spPr bwMode="auto">
              <a:xfrm>
                <a:off x="-2" y="-181"/>
                <a:ext cx="5760" cy="950"/>
              </a:xfrm>
              <a:custGeom>
                <a:avLst/>
                <a:gdLst>
                  <a:gd name="T0" fmla="*/ 0 w 4987"/>
                  <a:gd name="T1" fmla="*/ 0 h 823"/>
                  <a:gd name="T2" fmla="*/ 7684 w 4987"/>
                  <a:gd name="T3" fmla="*/ 0 h 823"/>
                  <a:gd name="T4" fmla="*/ 7684 w 4987"/>
                  <a:gd name="T5" fmla="*/ 817 h 823"/>
                  <a:gd name="T6" fmla="*/ 7615 w 4987"/>
                  <a:gd name="T7" fmla="*/ 840 h 823"/>
                  <a:gd name="T8" fmla="*/ 7544 w 4987"/>
                  <a:gd name="T9" fmla="*/ 867 h 823"/>
                  <a:gd name="T10" fmla="*/ 7469 w 4987"/>
                  <a:gd name="T11" fmla="*/ 890 h 823"/>
                  <a:gd name="T12" fmla="*/ 7392 w 4987"/>
                  <a:gd name="T13" fmla="*/ 913 h 823"/>
                  <a:gd name="T14" fmla="*/ 7219 w 4987"/>
                  <a:gd name="T15" fmla="*/ 957 h 823"/>
                  <a:gd name="T16" fmla="*/ 7032 w 4987"/>
                  <a:gd name="T17" fmla="*/ 1000 h 823"/>
                  <a:gd name="T18" fmla="*/ 6828 w 4987"/>
                  <a:gd name="T19" fmla="*/ 1038 h 823"/>
                  <a:gd name="T20" fmla="*/ 6612 w 4987"/>
                  <a:gd name="T21" fmla="*/ 1077 h 823"/>
                  <a:gd name="T22" fmla="*/ 6383 w 4987"/>
                  <a:gd name="T23" fmla="*/ 1108 h 823"/>
                  <a:gd name="T24" fmla="*/ 6139 w 4987"/>
                  <a:gd name="T25" fmla="*/ 1143 h 823"/>
                  <a:gd name="T26" fmla="*/ 5885 w 4987"/>
                  <a:gd name="T27" fmla="*/ 1168 h 823"/>
                  <a:gd name="T28" fmla="*/ 5620 w 4987"/>
                  <a:gd name="T29" fmla="*/ 1195 h 823"/>
                  <a:gd name="T30" fmla="*/ 5344 w 4987"/>
                  <a:gd name="T31" fmla="*/ 1217 h 823"/>
                  <a:gd name="T32" fmla="*/ 5059 w 4987"/>
                  <a:gd name="T33" fmla="*/ 1234 h 823"/>
                  <a:gd name="T34" fmla="*/ 4766 w 4987"/>
                  <a:gd name="T35" fmla="*/ 1249 h 823"/>
                  <a:gd name="T36" fmla="*/ 4465 w 4987"/>
                  <a:gd name="T37" fmla="*/ 1257 h 823"/>
                  <a:gd name="T38" fmla="*/ 4155 w 4987"/>
                  <a:gd name="T39" fmla="*/ 1263 h 823"/>
                  <a:gd name="T40" fmla="*/ 3839 w 4987"/>
                  <a:gd name="T41" fmla="*/ 1266 h 823"/>
                  <a:gd name="T42" fmla="*/ 3527 w 4987"/>
                  <a:gd name="T43" fmla="*/ 1263 h 823"/>
                  <a:gd name="T44" fmla="*/ 3219 w 4987"/>
                  <a:gd name="T45" fmla="*/ 1257 h 823"/>
                  <a:gd name="T46" fmla="*/ 2916 w 4987"/>
                  <a:gd name="T47" fmla="*/ 1249 h 823"/>
                  <a:gd name="T48" fmla="*/ 2624 w 4987"/>
                  <a:gd name="T49" fmla="*/ 1234 h 823"/>
                  <a:gd name="T50" fmla="*/ 2340 w 4987"/>
                  <a:gd name="T51" fmla="*/ 1217 h 823"/>
                  <a:gd name="T52" fmla="*/ 2065 w 4987"/>
                  <a:gd name="T53" fmla="*/ 1195 h 823"/>
                  <a:gd name="T54" fmla="*/ 1798 w 4987"/>
                  <a:gd name="T55" fmla="*/ 1168 h 823"/>
                  <a:gd name="T56" fmla="*/ 1543 w 4987"/>
                  <a:gd name="T57" fmla="*/ 1143 h 823"/>
                  <a:gd name="T58" fmla="*/ 1302 w 4987"/>
                  <a:gd name="T59" fmla="*/ 1108 h 823"/>
                  <a:gd name="T60" fmla="*/ 1074 w 4987"/>
                  <a:gd name="T61" fmla="*/ 1077 h 823"/>
                  <a:gd name="T62" fmla="*/ 855 w 4987"/>
                  <a:gd name="T63" fmla="*/ 1038 h 823"/>
                  <a:gd name="T64" fmla="*/ 654 w 4987"/>
                  <a:gd name="T65" fmla="*/ 1000 h 823"/>
                  <a:gd name="T66" fmla="*/ 464 w 4987"/>
                  <a:gd name="T67" fmla="*/ 959 h 823"/>
                  <a:gd name="T68" fmla="*/ 292 w 4987"/>
                  <a:gd name="T69" fmla="*/ 915 h 823"/>
                  <a:gd name="T70" fmla="*/ 213 w 4987"/>
                  <a:gd name="T71" fmla="*/ 890 h 823"/>
                  <a:gd name="T72" fmla="*/ 139 w 4987"/>
                  <a:gd name="T73" fmla="*/ 867 h 823"/>
                  <a:gd name="T74" fmla="*/ 68 w 4987"/>
                  <a:gd name="T75" fmla="*/ 845 h 823"/>
                  <a:gd name="T76" fmla="*/ 0 w 4987"/>
                  <a:gd name="T77" fmla="*/ 820 h 823"/>
                  <a:gd name="T78" fmla="*/ 0 w 4987"/>
                  <a:gd name="T79" fmla="*/ 0 h 8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87" h="823">
                    <a:moveTo>
                      <a:pt x="0" y="0"/>
                    </a:moveTo>
                    <a:lnTo>
                      <a:pt x="4987" y="0"/>
                    </a:lnTo>
                    <a:lnTo>
                      <a:pt x="4987" y="531"/>
                    </a:lnTo>
                    <a:lnTo>
                      <a:pt x="4942" y="547"/>
                    </a:lnTo>
                    <a:lnTo>
                      <a:pt x="4896" y="564"/>
                    </a:lnTo>
                    <a:lnTo>
                      <a:pt x="4848" y="579"/>
                    </a:lnTo>
                    <a:lnTo>
                      <a:pt x="4797" y="593"/>
                    </a:lnTo>
                    <a:lnTo>
                      <a:pt x="4685" y="622"/>
                    </a:lnTo>
                    <a:lnTo>
                      <a:pt x="4564" y="650"/>
                    </a:lnTo>
                    <a:lnTo>
                      <a:pt x="4432" y="675"/>
                    </a:lnTo>
                    <a:lnTo>
                      <a:pt x="4292" y="700"/>
                    </a:lnTo>
                    <a:lnTo>
                      <a:pt x="4142" y="721"/>
                    </a:lnTo>
                    <a:lnTo>
                      <a:pt x="3984" y="743"/>
                    </a:lnTo>
                    <a:lnTo>
                      <a:pt x="3819" y="760"/>
                    </a:lnTo>
                    <a:lnTo>
                      <a:pt x="3648" y="777"/>
                    </a:lnTo>
                    <a:lnTo>
                      <a:pt x="3468" y="791"/>
                    </a:lnTo>
                    <a:lnTo>
                      <a:pt x="3283" y="802"/>
                    </a:lnTo>
                    <a:lnTo>
                      <a:pt x="3093" y="812"/>
                    </a:lnTo>
                    <a:lnTo>
                      <a:pt x="2898" y="817"/>
                    </a:lnTo>
                    <a:lnTo>
                      <a:pt x="2696" y="821"/>
                    </a:lnTo>
                    <a:lnTo>
                      <a:pt x="2492" y="823"/>
                    </a:lnTo>
                    <a:lnTo>
                      <a:pt x="2289" y="821"/>
                    </a:lnTo>
                    <a:lnTo>
                      <a:pt x="2089" y="817"/>
                    </a:lnTo>
                    <a:lnTo>
                      <a:pt x="1893" y="812"/>
                    </a:lnTo>
                    <a:lnTo>
                      <a:pt x="1703" y="802"/>
                    </a:lnTo>
                    <a:lnTo>
                      <a:pt x="1519" y="791"/>
                    </a:lnTo>
                    <a:lnTo>
                      <a:pt x="1340" y="777"/>
                    </a:lnTo>
                    <a:lnTo>
                      <a:pt x="1167" y="760"/>
                    </a:lnTo>
                    <a:lnTo>
                      <a:pt x="1002" y="743"/>
                    </a:lnTo>
                    <a:lnTo>
                      <a:pt x="845" y="721"/>
                    </a:lnTo>
                    <a:lnTo>
                      <a:pt x="697" y="700"/>
                    </a:lnTo>
                    <a:lnTo>
                      <a:pt x="555" y="675"/>
                    </a:lnTo>
                    <a:lnTo>
                      <a:pt x="424" y="650"/>
                    </a:lnTo>
                    <a:lnTo>
                      <a:pt x="301" y="624"/>
                    </a:lnTo>
                    <a:lnTo>
                      <a:pt x="190" y="595"/>
                    </a:lnTo>
                    <a:lnTo>
                      <a:pt x="138" y="579"/>
                    </a:lnTo>
                    <a:lnTo>
                      <a:pt x="90" y="564"/>
                    </a:lnTo>
                    <a:lnTo>
                      <a:pt x="44" y="549"/>
                    </a:lnTo>
                    <a:lnTo>
                      <a:pt x="0" y="533"/>
                    </a:lnTo>
                    <a:lnTo>
                      <a:pt x="0" y="0"/>
                    </a:lnTo>
                    <a:close/>
                  </a:path>
                </a:pathLst>
              </a:custGeom>
              <a:solidFill>
                <a:schemeClr val="bg1"/>
              </a:solidFill>
              <a:ln w="9525">
                <a:solidFill>
                  <a:srgbClr val="0C1975"/>
                </a:solidFill>
                <a:round/>
                <a:headEnd/>
                <a:tailEnd/>
              </a:ln>
            </p:spPr>
            <p:txBody>
              <a:bodyPr/>
              <a:lstStyle/>
              <a:p>
                <a:endParaRPr lang="en-GB"/>
              </a:p>
            </p:txBody>
          </p:sp>
          <p:sp>
            <p:nvSpPr>
              <p:cNvPr id="9" name="Freeform 16"/>
              <p:cNvSpPr>
                <a:spLocks/>
              </p:cNvSpPr>
              <p:nvPr/>
            </p:nvSpPr>
            <p:spPr bwMode="auto">
              <a:xfrm>
                <a:off x="-2" y="-181"/>
                <a:ext cx="3820" cy="709"/>
              </a:xfrm>
              <a:custGeom>
                <a:avLst/>
                <a:gdLst>
                  <a:gd name="T0" fmla="*/ 0 w 3307"/>
                  <a:gd name="T1" fmla="*/ 0 h 614"/>
                  <a:gd name="T2" fmla="*/ 4611 w 3307"/>
                  <a:gd name="T3" fmla="*/ 0 h 614"/>
                  <a:gd name="T4" fmla="*/ 4721 w 3307"/>
                  <a:gd name="T5" fmla="*/ 36 h 614"/>
                  <a:gd name="T6" fmla="*/ 4818 w 3307"/>
                  <a:gd name="T7" fmla="*/ 74 h 614"/>
                  <a:gd name="T8" fmla="*/ 4901 w 3307"/>
                  <a:gd name="T9" fmla="*/ 113 h 614"/>
                  <a:gd name="T10" fmla="*/ 4969 w 3307"/>
                  <a:gd name="T11" fmla="*/ 156 h 614"/>
                  <a:gd name="T12" fmla="*/ 5025 w 3307"/>
                  <a:gd name="T13" fmla="*/ 200 h 614"/>
                  <a:gd name="T14" fmla="*/ 5064 w 3307"/>
                  <a:gd name="T15" fmla="*/ 245 h 614"/>
                  <a:gd name="T16" fmla="*/ 5087 w 3307"/>
                  <a:gd name="T17" fmla="*/ 290 h 614"/>
                  <a:gd name="T18" fmla="*/ 5098 w 3307"/>
                  <a:gd name="T19" fmla="*/ 336 h 614"/>
                  <a:gd name="T20" fmla="*/ 5094 w 3307"/>
                  <a:gd name="T21" fmla="*/ 370 h 614"/>
                  <a:gd name="T22" fmla="*/ 5081 w 3307"/>
                  <a:gd name="T23" fmla="*/ 398 h 614"/>
                  <a:gd name="T24" fmla="*/ 5064 w 3307"/>
                  <a:gd name="T25" fmla="*/ 428 h 614"/>
                  <a:gd name="T26" fmla="*/ 5040 w 3307"/>
                  <a:gd name="T27" fmla="*/ 460 h 614"/>
                  <a:gd name="T28" fmla="*/ 5007 w 3307"/>
                  <a:gd name="T29" fmla="*/ 490 h 614"/>
                  <a:gd name="T30" fmla="*/ 4969 w 3307"/>
                  <a:gd name="T31" fmla="*/ 517 h 614"/>
                  <a:gd name="T32" fmla="*/ 4925 w 3307"/>
                  <a:gd name="T33" fmla="*/ 546 h 614"/>
                  <a:gd name="T34" fmla="*/ 4876 w 3307"/>
                  <a:gd name="T35" fmla="*/ 574 h 614"/>
                  <a:gd name="T36" fmla="*/ 4818 w 3307"/>
                  <a:gd name="T37" fmla="*/ 598 h 614"/>
                  <a:gd name="T38" fmla="*/ 4753 w 3307"/>
                  <a:gd name="T39" fmla="*/ 627 h 614"/>
                  <a:gd name="T40" fmla="*/ 4686 w 3307"/>
                  <a:gd name="T41" fmla="*/ 654 h 614"/>
                  <a:gd name="T42" fmla="*/ 4611 w 3307"/>
                  <a:gd name="T43" fmla="*/ 676 h 614"/>
                  <a:gd name="T44" fmla="*/ 4534 w 3307"/>
                  <a:gd name="T45" fmla="*/ 700 h 614"/>
                  <a:gd name="T46" fmla="*/ 4448 w 3307"/>
                  <a:gd name="T47" fmla="*/ 724 h 614"/>
                  <a:gd name="T48" fmla="*/ 4359 w 3307"/>
                  <a:gd name="T49" fmla="*/ 747 h 614"/>
                  <a:gd name="T50" fmla="*/ 4268 w 3307"/>
                  <a:gd name="T51" fmla="*/ 768 h 614"/>
                  <a:gd name="T52" fmla="*/ 4167 w 3307"/>
                  <a:gd name="T53" fmla="*/ 788 h 614"/>
                  <a:gd name="T54" fmla="*/ 4066 w 3307"/>
                  <a:gd name="T55" fmla="*/ 807 h 614"/>
                  <a:gd name="T56" fmla="*/ 3847 w 3307"/>
                  <a:gd name="T57" fmla="*/ 843 h 614"/>
                  <a:gd name="T58" fmla="*/ 3614 w 3307"/>
                  <a:gd name="T59" fmla="*/ 872 h 614"/>
                  <a:gd name="T60" fmla="*/ 3365 w 3307"/>
                  <a:gd name="T61" fmla="*/ 897 h 614"/>
                  <a:gd name="T62" fmla="*/ 3104 w 3307"/>
                  <a:gd name="T63" fmla="*/ 919 h 614"/>
                  <a:gd name="T64" fmla="*/ 2836 w 3307"/>
                  <a:gd name="T65" fmla="*/ 933 h 614"/>
                  <a:gd name="T66" fmla="*/ 2554 w 3307"/>
                  <a:gd name="T67" fmla="*/ 942 h 614"/>
                  <a:gd name="T68" fmla="*/ 2264 w 3307"/>
                  <a:gd name="T69" fmla="*/ 946 h 614"/>
                  <a:gd name="T70" fmla="*/ 1924 w 3307"/>
                  <a:gd name="T71" fmla="*/ 939 h 614"/>
                  <a:gd name="T72" fmla="*/ 1592 w 3307"/>
                  <a:gd name="T73" fmla="*/ 927 h 614"/>
                  <a:gd name="T74" fmla="*/ 1435 w 3307"/>
                  <a:gd name="T75" fmla="*/ 919 h 614"/>
                  <a:gd name="T76" fmla="*/ 1280 w 3307"/>
                  <a:gd name="T77" fmla="*/ 906 h 614"/>
                  <a:gd name="T78" fmla="*/ 1129 w 3307"/>
                  <a:gd name="T79" fmla="*/ 893 h 614"/>
                  <a:gd name="T80" fmla="*/ 981 w 3307"/>
                  <a:gd name="T81" fmla="*/ 878 h 614"/>
                  <a:gd name="T82" fmla="*/ 836 w 3307"/>
                  <a:gd name="T83" fmla="*/ 863 h 614"/>
                  <a:gd name="T84" fmla="*/ 702 w 3307"/>
                  <a:gd name="T85" fmla="*/ 843 h 614"/>
                  <a:gd name="T86" fmla="*/ 568 w 3307"/>
                  <a:gd name="T87" fmla="*/ 824 h 614"/>
                  <a:gd name="T88" fmla="*/ 440 w 3307"/>
                  <a:gd name="T89" fmla="*/ 800 h 614"/>
                  <a:gd name="T90" fmla="*/ 321 w 3307"/>
                  <a:gd name="T91" fmla="*/ 778 h 614"/>
                  <a:gd name="T92" fmla="*/ 207 w 3307"/>
                  <a:gd name="T93" fmla="*/ 756 h 614"/>
                  <a:gd name="T94" fmla="*/ 100 w 3307"/>
                  <a:gd name="T95" fmla="*/ 730 h 614"/>
                  <a:gd name="T96" fmla="*/ 0 w 3307"/>
                  <a:gd name="T97" fmla="*/ 704 h 614"/>
                  <a:gd name="T98" fmla="*/ 0 w 3307"/>
                  <a:gd name="T99" fmla="*/ 0 h 6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07" h="614">
                    <a:moveTo>
                      <a:pt x="0" y="0"/>
                    </a:moveTo>
                    <a:lnTo>
                      <a:pt x="2992" y="0"/>
                    </a:lnTo>
                    <a:lnTo>
                      <a:pt x="3063" y="23"/>
                    </a:lnTo>
                    <a:lnTo>
                      <a:pt x="3126" y="48"/>
                    </a:lnTo>
                    <a:lnTo>
                      <a:pt x="3180" y="74"/>
                    </a:lnTo>
                    <a:lnTo>
                      <a:pt x="3224" y="101"/>
                    </a:lnTo>
                    <a:lnTo>
                      <a:pt x="3260" y="130"/>
                    </a:lnTo>
                    <a:lnTo>
                      <a:pt x="3285" y="159"/>
                    </a:lnTo>
                    <a:lnTo>
                      <a:pt x="3301" y="188"/>
                    </a:lnTo>
                    <a:lnTo>
                      <a:pt x="3307" y="218"/>
                    </a:lnTo>
                    <a:lnTo>
                      <a:pt x="3305" y="240"/>
                    </a:lnTo>
                    <a:lnTo>
                      <a:pt x="3297" y="259"/>
                    </a:lnTo>
                    <a:lnTo>
                      <a:pt x="3285" y="278"/>
                    </a:lnTo>
                    <a:lnTo>
                      <a:pt x="3270" y="299"/>
                    </a:lnTo>
                    <a:lnTo>
                      <a:pt x="3249" y="318"/>
                    </a:lnTo>
                    <a:lnTo>
                      <a:pt x="3224" y="336"/>
                    </a:lnTo>
                    <a:lnTo>
                      <a:pt x="3195" y="355"/>
                    </a:lnTo>
                    <a:lnTo>
                      <a:pt x="3163" y="372"/>
                    </a:lnTo>
                    <a:lnTo>
                      <a:pt x="3126" y="389"/>
                    </a:lnTo>
                    <a:lnTo>
                      <a:pt x="3084" y="407"/>
                    </a:lnTo>
                    <a:lnTo>
                      <a:pt x="3040" y="424"/>
                    </a:lnTo>
                    <a:lnTo>
                      <a:pt x="2992" y="439"/>
                    </a:lnTo>
                    <a:lnTo>
                      <a:pt x="2942" y="455"/>
                    </a:lnTo>
                    <a:lnTo>
                      <a:pt x="2886" y="470"/>
                    </a:lnTo>
                    <a:lnTo>
                      <a:pt x="2828" y="485"/>
                    </a:lnTo>
                    <a:lnTo>
                      <a:pt x="2769" y="499"/>
                    </a:lnTo>
                    <a:lnTo>
                      <a:pt x="2704" y="512"/>
                    </a:lnTo>
                    <a:lnTo>
                      <a:pt x="2638" y="524"/>
                    </a:lnTo>
                    <a:lnTo>
                      <a:pt x="2496" y="547"/>
                    </a:lnTo>
                    <a:lnTo>
                      <a:pt x="2345" y="566"/>
                    </a:lnTo>
                    <a:lnTo>
                      <a:pt x="2183" y="583"/>
                    </a:lnTo>
                    <a:lnTo>
                      <a:pt x="2014" y="597"/>
                    </a:lnTo>
                    <a:lnTo>
                      <a:pt x="1840" y="606"/>
                    </a:lnTo>
                    <a:lnTo>
                      <a:pt x="1657" y="612"/>
                    </a:lnTo>
                    <a:lnTo>
                      <a:pt x="1469" y="614"/>
                    </a:lnTo>
                    <a:lnTo>
                      <a:pt x="1248" y="610"/>
                    </a:lnTo>
                    <a:lnTo>
                      <a:pt x="1033" y="602"/>
                    </a:lnTo>
                    <a:lnTo>
                      <a:pt x="931" y="597"/>
                    </a:lnTo>
                    <a:lnTo>
                      <a:pt x="830" y="589"/>
                    </a:lnTo>
                    <a:lnTo>
                      <a:pt x="732" y="579"/>
                    </a:lnTo>
                    <a:lnTo>
                      <a:pt x="636" y="570"/>
                    </a:lnTo>
                    <a:lnTo>
                      <a:pt x="543" y="560"/>
                    </a:lnTo>
                    <a:lnTo>
                      <a:pt x="455" y="547"/>
                    </a:lnTo>
                    <a:lnTo>
                      <a:pt x="369" y="535"/>
                    </a:lnTo>
                    <a:lnTo>
                      <a:pt x="286" y="520"/>
                    </a:lnTo>
                    <a:lnTo>
                      <a:pt x="209" y="506"/>
                    </a:lnTo>
                    <a:lnTo>
                      <a:pt x="134" y="491"/>
                    </a:lnTo>
                    <a:lnTo>
                      <a:pt x="65" y="474"/>
                    </a:lnTo>
                    <a:lnTo>
                      <a:pt x="0" y="457"/>
                    </a:lnTo>
                    <a:lnTo>
                      <a:pt x="0" y="0"/>
                    </a:lnTo>
                    <a:close/>
                  </a:path>
                </a:pathLst>
              </a:custGeom>
              <a:solidFill>
                <a:srgbClr val="6699FF"/>
              </a:solidFill>
              <a:ln w="9525">
                <a:noFill/>
                <a:round/>
                <a:headEnd/>
                <a:tailEnd/>
              </a:ln>
            </p:spPr>
            <p:txBody>
              <a:bodyPr/>
              <a:lstStyle/>
              <a:p>
                <a:endParaRPr lang="en-GB"/>
              </a:p>
            </p:txBody>
          </p:sp>
          <p:sp>
            <p:nvSpPr>
              <p:cNvPr id="10" name="Freeform 17"/>
              <p:cNvSpPr>
                <a:spLocks noEditPoints="1"/>
              </p:cNvSpPr>
              <p:nvPr/>
            </p:nvSpPr>
            <p:spPr bwMode="auto">
              <a:xfrm>
                <a:off x="4542" y="317"/>
                <a:ext cx="53" cy="51"/>
              </a:xfrm>
              <a:custGeom>
                <a:avLst/>
                <a:gdLst>
                  <a:gd name="T0" fmla="*/ 70 w 46"/>
                  <a:gd name="T1" fmla="*/ 68 h 44"/>
                  <a:gd name="T2" fmla="*/ 41 w 46"/>
                  <a:gd name="T3" fmla="*/ 0 h 44"/>
                  <a:gd name="T4" fmla="*/ 31 w 46"/>
                  <a:gd name="T5" fmla="*/ 0 h 44"/>
                  <a:gd name="T6" fmla="*/ 0 w 46"/>
                  <a:gd name="T7" fmla="*/ 68 h 44"/>
                  <a:gd name="T8" fmla="*/ 9 w 46"/>
                  <a:gd name="T9" fmla="*/ 68 h 44"/>
                  <a:gd name="T10" fmla="*/ 18 w 46"/>
                  <a:gd name="T11" fmla="*/ 48 h 44"/>
                  <a:gd name="T12" fmla="*/ 51 w 46"/>
                  <a:gd name="T13" fmla="*/ 48 h 44"/>
                  <a:gd name="T14" fmla="*/ 60 w 46"/>
                  <a:gd name="T15" fmla="*/ 68 h 44"/>
                  <a:gd name="T16" fmla="*/ 70 w 46"/>
                  <a:gd name="T17" fmla="*/ 68 h 44"/>
                  <a:gd name="T18" fmla="*/ 47 w 46"/>
                  <a:gd name="T19" fmla="*/ 41 h 44"/>
                  <a:gd name="T20" fmla="*/ 21 w 46"/>
                  <a:gd name="T21" fmla="*/ 41 h 44"/>
                  <a:gd name="T22" fmla="*/ 36 w 46"/>
                  <a:gd name="T23" fmla="*/ 8 h 44"/>
                  <a:gd name="T24" fmla="*/ 47 w 46"/>
                  <a:gd name="T25" fmla="*/ 41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4">
                    <a:moveTo>
                      <a:pt x="46" y="44"/>
                    </a:moveTo>
                    <a:lnTo>
                      <a:pt x="27" y="0"/>
                    </a:lnTo>
                    <a:lnTo>
                      <a:pt x="20" y="0"/>
                    </a:lnTo>
                    <a:lnTo>
                      <a:pt x="0" y="44"/>
                    </a:lnTo>
                    <a:lnTo>
                      <a:pt x="6" y="44"/>
                    </a:lnTo>
                    <a:lnTo>
                      <a:pt x="12" y="30"/>
                    </a:lnTo>
                    <a:lnTo>
                      <a:pt x="33" y="30"/>
                    </a:lnTo>
                    <a:lnTo>
                      <a:pt x="39" y="44"/>
                    </a:lnTo>
                    <a:lnTo>
                      <a:pt x="46" y="44"/>
                    </a:lnTo>
                    <a:close/>
                    <a:moveTo>
                      <a:pt x="31" y="26"/>
                    </a:moveTo>
                    <a:lnTo>
                      <a:pt x="14" y="26"/>
                    </a:lnTo>
                    <a:lnTo>
                      <a:pt x="23" y="5"/>
                    </a:lnTo>
                    <a:lnTo>
                      <a:pt x="31" y="26"/>
                    </a:lnTo>
                    <a:close/>
                  </a:path>
                </a:pathLst>
              </a:custGeom>
              <a:solidFill>
                <a:srgbClr val="000000"/>
              </a:solidFill>
              <a:ln w="9525">
                <a:noFill/>
                <a:round/>
                <a:headEnd/>
                <a:tailEnd/>
              </a:ln>
            </p:spPr>
            <p:txBody>
              <a:bodyPr/>
              <a:lstStyle/>
              <a:p>
                <a:endParaRPr lang="en-GB"/>
              </a:p>
            </p:txBody>
          </p:sp>
          <p:sp>
            <p:nvSpPr>
              <p:cNvPr id="11" name="Freeform 18"/>
              <p:cNvSpPr>
                <a:spLocks/>
              </p:cNvSpPr>
              <p:nvPr/>
            </p:nvSpPr>
            <p:spPr bwMode="auto">
              <a:xfrm>
                <a:off x="4609" y="317"/>
                <a:ext cx="54" cy="51"/>
              </a:xfrm>
              <a:custGeom>
                <a:avLst/>
                <a:gdLst>
                  <a:gd name="T0" fmla="*/ 74 w 46"/>
                  <a:gd name="T1" fmla="*/ 32 h 44"/>
                  <a:gd name="T2" fmla="*/ 40 w 46"/>
                  <a:gd name="T3" fmla="*/ 32 h 44"/>
                  <a:gd name="T4" fmla="*/ 40 w 46"/>
                  <a:gd name="T5" fmla="*/ 41 h 44"/>
                  <a:gd name="T6" fmla="*/ 62 w 46"/>
                  <a:gd name="T7" fmla="*/ 41 h 44"/>
                  <a:gd name="T8" fmla="*/ 62 w 46"/>
                  <a:gd name="T9" fmla="*/ 43 h 44"/>
                  <a:gd name="T10" fmla="*/ 56 w 46"/>
                  <a:gd name="T11" fmla="*/ 59 h 44"/>
                  <a:gd name="T12" fmla="*/ 40 w 46"/>
                  <a:gd name="T13" fmla="*/ 61 h 44"/>
                  <a:gd name="T14" fmla="*/ 25 w 46"/>
                  <a:gd name="T15" fmla="*/ 59 h 44"/>
                  <a:gd name="T16" fmla="*/ 19 w 46"/>
                  <a:gd name="T17" fmla="*/ 52 h 44"/>
                  <a:gd name="T18" fmla="*/ 13 w 46"/>
                  <a:gd name="T19" fmla="*/ 36 h 44"/>
                  <a:gd name="T20" fmla="*/ 19 w 46"/>
                  <a:gd name="T21" fmla="*/ 17 h 44"/>
                  <a:gd name="T22" fmla="*/ 27 w 46"/>
                  <a:gd name="T23" fmla="*/ 10 h 44"/>
                  <a:gd name="T24" fmla="*/ 40 w 46"/>
                  <a:gd name="T25" fmla="*/ 8 h 44"/>
                  <a:gd name="T26" fmla="*/ 54 w 46"/>
                  <a:gd name="T27" fmla="*/ 10 h 44"/>
                  <a:gd name="T28" fmla="*/ 62 w 46"/>
                  <a:gd name="T29" fmla="*/ 20 h 44"/>
                  <a:gd name="T30" fmla="*/ 74 w 46"/>
                  <a:gd name="T31" fmla="*/ 17 h 44"/>
                  <a:gd name="T32" fmla="*/ 62 w 46"/>
                  <a:gd name="T33" fmla="*/ 3 h 44"/>
                  <a:gd name="T34" fmla="*/ 40 w 46"/>
                  <a:gd name="T35" fmla="*/ 0 h 44"/>
                  <a:gd name="T36" fmla="*/ 21 w 46"/>
                  <a:gd name="T37" fmla="*/ 1 h 44"/>
                  <a:gd name="T38" fmla="*/ 9 w 46"/>
                  <a:gd name="T39" fmla="*/ 10 h 44"/>
                  <a:gd name="T40" fmla="*/ 2 w 46"/>
                  <a:gd name="T41" fmla="*/ 23 h 44"/>
                  <a:gd name="T42" fmla="*/ 0 w 46"/>
                  <a:gd name="T43" fmla="*/ 36 h 44"/>
                  <a:gd name="T44" fmla="*/ 2 w 46"/>
                  <a:gd name="T45" fmla="*/ 48 h 44"/>
                  <a:gd name="T46" fmla="*/ 9 w 46"/>
                  <a:gd name="T47" fmla="*/ 59 h 44"/>
                  <a:gd name="T48" fmla="*/ 21 w 46"/>
                  <a:gd name="T49" fmla="*/ 66 h 44"/>
                  <a:gd name="T50" fmla="*/ 40 w 46"/>
                  <a:gd name="T51" fmla="*/ 68 h 44"/>
                  <a:gd name="T52" fmla="*/ 54 w 46"/>
                  <a:gd name="T53" fmla="*/ 68 h 44"/>
                  <a:gd name="T54" fmla="*/ 65 w 46"/>
                  <a:gd name="T55" fmla="*/ 59 h 44"/>
                  <a:gd name="T56" fmla="*/ 68 w 46"/>
                  <a:gd name="T57" fmla="*/ 68 h 44"/>
                  <a:gd name="T58" fmla="*/ 74 w 46"/>
                  <a:gd name="T59" fmla="*/ 68 h 44"/>
                  <a:gd name="T60" fmla="*/ 74 w 46"/>
                  <a:gd name="T61" fmla="*/ 32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 h="44">
                    <a:moveTo>
                      <a:pt x="46" y="21"/>
                    </a:moveTo>
                    <a:lnTo>
                      <a:pt x="25" y="21"/>
                    </a:lnTo>
                    <a:lnTo>
                      <a:pt x="25" y="26"/>
                    </a:lnTo>
                    <a:lnTo>
                      <a:pt x="38" y="26"/>
                    </a:lnTo>
                    <a:lnTo>
                      <a:pt x="38" y="28"/>
                    </a:lnTo>
                    <a:lnTo>
                      <a:pt x="35" y="38"/>
                    </a:lnTo>
                    <a:lnTo>
                      <a:pt x="25" y="40"/>
                    </a:lnTo>
                    <a:lnTo>
                      <a:pt x="15" y="38"/>
                    </a:lnTo>
                    <a:lnTo>
                      <a:pt x="12" y="34"/>
                    </a:lnTo>
                    <a:lnTo>
                      <a:pt x="8" y="23"/>
                    </a:lnTo>
                    <a:lnTo>
                      <a:pt x="12" y="11"/>
                    </a:lnTo>
                    <a:lnTo>
                      <a:pt x="17" y="7"/>
                    </a:lnTo>
                    <a:lnTo>
                      <a:pt x="25" y="5"/>
                    </a:lnTo>
                    <a:lnTo>
                      <a:pt x="33" y="7"/>
                    </a:lnTo>
                    <a:lnTo>
                      <a:pt x="38" y="13"/>
                    </a:lnTo>
                    <a:lnTo>
                      <a:pt x="46" y="11"/>
                    </a:lnTo>
                    <a:lnTo>
                      <a:pt x="38" y="3"/>
                    </a:lnTo>
                    <a:lnTo>
                      <a:pt x="25" y="0"/>
                    </a:lnTo>
                    <a:lnTo>
                      <a:pt x="13" y="1"/>
                    </a:lnTo>
                    <a:lnTo>
                      <a:pt x="6" y="7"/>
                    </a:lnTo>
                    <a:lnTo>
                      <a:pt x="2" y="15"/>
                    </a:lnTo>
                    <a:lnTo>
                      <a:pt x="0" y="23"/>
                    </a:lnTo>
                    <a:lnTo>
                      <a:pt x="2" y="30"/>
                    </a:lnTo>
                    <a:lnTo>
                      <a:pt x="6" y="38"/>
                    </a:lnTo>
                    <a:lnTo>
                      <a:pt x="13" y="42"/>
                    </a:lnTo>
                    <a:lnTo>
                      <a:pt x="25" y="44"/>
                    </a:lnTo>
                    <a:lnTo>
                      <a:pt x="33" y="44"/>
                    </a:lnTo>
                    <a:lnTo>
                      <a:pt x="40" y="38"/>
                    </a:lnTo>
                    <a:lnTo>
                      <a:pt x="42" y="44"/>
                    </a:lnTo>
                    <a:lnTo>
                      <a:pt x="46" y="44"/>
                    </a:lnTo>
                    <a:lnTo>
                      <a:pt x="46" y="21"/>
                    </a:lnTo>
                    <a:close/>
                  </a:path>
                </a:pathLst>
              </a:custGeom>
              <a:solidFill>
                <a:srgbClr val="000000"/>
              </a:solidFill>
              <a:ln w="9525">
                <a:noFill/>
                <a:round/>
                <a:headEnd/>
                <a:tailEnd/>
              </a:ln>
            </p:spPr>
            <p:txBody>
              <a:bodyPr/>
              <a:lstStyle/>
              <a:p>
                <a:endParaRPr lang="en-GB"/>
              </a:p>
            </p:txBody>
          </p:sp>
          <p:sp>
            <p:nvSpPr>
              <p:cNvPr id="12" name="Freeform 19"/>
              <p:cNvSpPr>
                <a:spLocks/>
              </p:cNvSpPr>
              <p:nvPr/>
            </p:nvSpPr>
            <p:spPr bwMode="auto">
              <a:xfrm>
                <a:off x="4687" y="317"/>
                <a:ext cx="42" cy="51"/>
              </a:xfrm>
              <a:custGeom>
                <a:avLst/>
                <a:gdLst>
                  <a:gd name="T0" fmla="*/ 54 w 37"/>
                  <a:gd name="T1" fmla="*/ 61 h 44"/>
                  <a:gd name="T2" fmla="*/ 11 w 37"/>
                  <a:gd name="T3" fmla="*/ 61 h 44"/>
                  <a:gd name="T4" fmla="*/ 11 w 37"/>
                  <a:gd name="T5" fmla="*/ 36 h 44"/>
                  <a:gd name="T6" fmla="*/ 45 w 37"/>
                  <a:gd name="T7" fmla="*/ 36 h 44"/>
                  <a:gd name="T8" fmla="*/ 45 w 37"/>
                  <a:gd name="T9" fmla="*/ 30 h 44"/>
                  <a:gd name="T10" fmla="*/ 11 w 37"/>
                  <a:gd name="T11" fmla="*/ 30 h 44"/>
                  <a:gd name="T12" fmla="*/ 11 w 37"/>
                  <a:gd name="T13" fmla="*/ 8 h 44"/>
                  <a:gd name="T14" fmla="*/ 54 w 37"/>
                  <a:gd name="T15" fmla="*/ 8 h 44"/>
                  <a:gd name="T16" fmla="*/ 54 w 37"/>
                  <a:gd name="T17" fmla="*/ 0 h 44"/>
                  <a:gd name="T18" fmla="*/ 0 w 37"/>
                  <a:gd name="T19" fmla="*/ 0 h 44"/>
                  <a:gd name="T20" fmla="*/ 0 w 37"/>
                  <a:gd name="T21" fmla="*/ 68 h 44"/>
                  <a:gd name="T22" fmla="*/ 54 w 37"/>
                  <a:gd name="T23" fmla="*/ 68 h 44"/>
                  <a:gd name="T24" fmla="*/ 54 w 37"/>
                  <a:gd name="T25" fmla="*/ 61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4">
                    <a:moveTo>
                      <a:pt x="37" y="40"/>
                    </a:moveTo>
                    <a:lnTo>
                      <a:pt x="8" y="40"/>
                    </a:lnTo>
                    <a:lnTo>
                      <a:pt x="8" y="23"/>
                    </a:lnTo>
                    <a:lnTo>
                      <a:pt x="31" y="23"/>
                    </a:lnTo>
                    <a:lnTo>
                      <a:pt x="31" y="19"/>
                    </a:lnTo>
                    <a:lnTo>
                      <a:pt x="8" y="19"/>
                    </a:lnTo>
                    <a:lnTo>
                      <a:pt x="8" y="5"/>
                    </a:lnTo>
                    <a:lnTo>
                      <a:pt x="37" y="5"/>
                    </a:lnTo>
                    <a:lnTo>
                      <a:pt x="37" y="0"/>
                    </a:lnTo>
                    <a:lnTo>
                      <a:pt x="0" y="0"/>
                    </a:lnTo>
                    <a:lnTo>
                      <a:pt x="0" y="44"/>
                    </a:lnTo>
                    <a:lnTo>
                      <a:pt x="37" y="44"/>
                    </a:lnTo>
                    <a:lnTo>
                      <a:pt x="37" y="40"/>
                    </a:lnTo>
                    <a:close/>
                  </a:path>
                </a:pathLst>
              </a:custGeom>
              <a:solidFill>
                <a:srgbClr val="000000"/>
              </a:solidFill>
              <a:ln w="9525">
                <a:noFill/>
                <a:round/>
                <a:headEnd/>
                <a:tailEnd/>
              </a:ln>
            </p:spPr>
            <p:txBody>
              <a:bodyPr/>
              <a:lstStyle/>
              <a:p>
                <a:endParaRPr lang="en-GB"/>
              </a:p>
            </p:txBody>
          </p:sp>
          <p:sp>
            <p:nvSpPr>
              <p:cNvPr id="13" name="Freeform 20"/>
              <p:cNvSpPr>
                <a:spLocks/>
              </p:cNvSpPr>
              <p:nvPr/>
            </p:nvSpPr>
            <p:spPr bwMode="auto">
              <a:xfrm>
                <a:off x="4751" y="317"/>
                <a:ext cx="49" cy="51"/>
              </a:xfrm>
              <a:custGeom>
                <a:avLst/>
                <a:gdLst>
                  <a:gd name="T0" fmla="*/ 67 w 42"/>
                  <a:gd name="T1" fmla="*/ 68 h 44"/>
                  <a:gd name="T2" fmla="*/ 67 w 42"/>
                  <a:gd name="T3" fmla="*/ 0 h 44"/>
                  <a:gd name="T4" fmla="*/ 57 w 42"/>
                  <a:gd name="T5" fmla="*/ 0 h 44"/>
                  <a:gd name="T6" fmla="*/ 57 w 42"/>
                  <a:gd name="T7" fmla="*/ 57 h 44"/>
                  <a:gd name="T8" fmla="*/ 13 w 42"/>
                  <a:gd name="T9" fmla="*/ 0 h 44"/>
                  <a:gd name="T10" fmla="*/ 0 w 42"/>
                  <a:gd name="T11" fmla="*/ 0 h 44"/>
                  <a:gd name="T12" fmla="*/ 0 w 42"/>
                  <a:gd name="T13" fmla="*/ 68 h 44"/>
                  <a:gd name="T14" fmla="*/ 9 w 42"/>
                  <a:gd name="T15" fmla="*/ 68 h 44"/>
                  <a:gd name="T16" fmla="*/ 9 w 42"/>
                  <a:gd name="T17" fmla="*/ 8 h 44"/>
                  <a:gd name="T18" fmla="*/ 55 w 42"/>
                  <a:gd name="T19" fmla="*/ 68 h 44"/>
                  <a:gd name="T20" fmla="*/ 67 w 42"/>
                  <a:gd name="T21" fmla="*/ 68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4">
                    <a:moveTo>
                      <a:pt x="42" y="44"/>
                    </a:moveTo>
                    <a:lnTo>
                      <a:pt x="42" y="0"/>
                    </a:lnTo>
                    <a:lnTo>
                      <a:pt x="36" y="0"/>
                    </a:lnTo>
                    <a:lnTo>
                      <a:pt x="36" y="36"/>
                    </a:lnTo>
                    <a:lnTo>
                      <a:pt x="8" y="0"/>
                    </a:lnTo>
                    <a:lnTo>
                      <a:pt x="0" y="0"/>
                    </a:lnTo>
                    <a:lnTo>
                      <a:pt x="0" y="44"/>
                    </a:lnTo>
                    <a:lnTo>
                      <a:pt x="6" y="44"/>
                    </a:lnTo>
                    <a:lnTo>
                      <a:pt x="6" y="5"/>
                    </a:lnTo>
                    <a:lnTo>
                      <a:pt x="34" y="44"/>
                    </a:lnTo>
                    <a:lnTo>
                      <a:pt x="42" y="44"/>
                    </a:lnTo>
                    <a:close/>
                  </a:path>
                </a:pathLst>
              </a:custGeom>
              <a:solidFill>
                <a:srgbClr val="000000"/>
              </a:solidFill>
              <a:ln w="9525">
                <a:noFill/>
                <a:round/>
                <a:headEnd/>
                <a:tailEnd/>
              </a:ln>
            </p:spPr>
            <p:txBody>
              <a:bodyPr/>
              <a:lstStyle/>
              <a:p>
                <a:endParaRPr lang="en-GB"/>
              </a:p>
            </p:txBody>
          </p:sp>
          <p:sp>
            <p:nvSpPr>
              <p:cNvPr id="14" name="Freeform 21"/>
              <p:cNvSpPr>
                <a:spLocks/>
              </p:cNvSpPr>
              <p:nvPr/>
            </p:nvSpPr>
            <p:spPr bwMode="auto">
              <a:xfrm>
                <a:off x="4819" y="317"/>
                <a:ext cx="52" cy="51"/>
              </a:xfrm>
              <a:custGeom>
                <a:avLst/>
                <a:gdLst>
                  <a:gd name="T0" fmla="*/ 60 w 45"/>
                  <a:gd name="T1" fmla="*/ 43 h 44"/>
                  <a:gd name="T2" fmla="*/ 53 w 45"/>
                  <a:gd name="T3" fmla="*/ 57 h 44"/>
                  <a:gd name="T4" fmla="*/ 36 w 45"/>
                  <a:gd name="T5" fmla="*/ 61 h 44"/>
                  <a:gd name="T6" fmla="*/ 24 w 45"/>
                  <a:gd name="T7" fmla="*/ 59 h 44"/>
                  <a:gd name="T8" fmla="*/ 18 w 45"/>
                  <a:gd name="T9" fmla="*/ 50 h 44"/>
                  <a:gd name="T10" fmla="*/ 12 w 45"/>
                  <a:gd name="T11" fmla="*/ 41 h 44"/>
                  <a:gd name="T12" fmla="*/ 12 w 45"/>
                  <a:gd name="T13" fmla="*/ 32 h 44"/>
                  <a:gd name="T14" fmla="*/ 18 w 45"/>
                  <a:gd name="T15" fmla="*/ 17 h 44"/>
                  <a:gd name="T16" fmla="*/ 28 w 45"/>
                  <a:gd name="T17" fmla="*/ 10 h 44"/>
                  <a:gd name="T18" fmla="*/ 39 w 45"/>
                  <a:gd name="T19" fmla="*/ 8 h 44"/>
                  <a:gd name="T20" fmla="*/ 53 w 45"/>
                  <a:gd name="T21" fmla="*/ 10 h 44"/>
                  <a:gd name="T22" fmla="*/ 58 w 45"/>
                  <a:gd name="T23" fmla="*/ 23 h 44"/>
                  <a:gd name="T24" fmla="*/ 69 w 45"/>
                  <a:gd name="T25" fmla="*/ 20 h 44"/>
                  <a:gd name="T26" fmla="*/ 60 w 45"/>
                  <a:gd name="T27" fmla="*/ 3 h 44"/>
                  <a:gd name="T28" fmla="*/ 39 w 45"/>
                  <a:gd name="T29" fmla="*/ 0 h 44"/>
                  <a:gd name="T30" fmla="*/ 21 w 45"/>
                  <a:gd name="T31" fmla="*/ 1 h 44"/>
                  <a:gd name="T32" fmla="*/ 9 w 45"/>
                  <a:gd name="T33" fmla="*/ 10 h 44"/>
                  <a:gd name="T34" fmla="*/ 2 w 45"/>
                  <a:gd name="T35" fmla="*/ 20 h 44"/>
                  <a:gd name="T36" fmla="*/ 0 w 45"/>
                  <a:gd name="T37" fmla="*/ 32 h 44"/>
                  <a:gd name="T38" fmla="*/ 2 w 45"/>
                  <a:gd name="T39" fmla="*/ 43 h 44"/>
                  <a:gd name="T40" fmla="*/ 9 w 45"/>
                  <a:gd name="T41" fmla="*/ 57 h 44"/>
                  <a:gd name="T42" fmla="*/ 21 w 45"/>
                  <a:gd name="T43" fmla="*/ 66 h 44"/>
                  <a:gd name="T44" fmla="*/ 36 w 45"/>
                  <a:gd name="T45" fmla="*/ 68 h 44"/>
                  <a:gd name="T46" fmla="*/ 58 w 45"/>
                  <a:gd name="T47" fmla="*/ 61 h 44"/>
                  <a:gd name="T48" fmla="*/ 69 w 45"/>
                  <a:gd name="T49" fmla="*/ 48 h 44"/>
                  <a:gd name="T50" fmla="*/ 60 w 45"/>
                  <a:gd name="T51" fmla="*/ 43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 h="44">
                    <a:moveTo>
                      <a:pt x="39" y="28"/>
                    </a:moveTo>
                    <a:lnTo>
                      <a:pt x="35" y="36"/>
                    </a:lnTo>
                    <a:lnTo>
                      <a:pt x="23" y="40"/>
                    </a:lnTo>
                    <a:lnTo>
                      <a:pt x="16" y="38"/>
                    </a:lnTo>
                    <a:lnTo>
                      <a:pt x="12" y="32"/>
                    </a:lnTo>
                    <a:lnTo>
                      <a:pt x="8" y="26"/>
                    </a:lnTo>
                    <a:lnTo>
                      <a:pt x="8" y="21"/>
                    </a:lnTo>
                    <a:lnTo>
                      <a:pt x="12" y="11"/>
                    </a:lnTo>
                    <a:lnTo>
                      <a:pt x="18" y="7"/>
                    </a:lnTo>
                    <a:lnTo>
                      <a:pt x="25" y="5"/>
                    </a:lnTo>
                    <a:lnTo>
                      <a:pt x="35" y="7"/>
                    </a:lnTo>
                    <a:lnTo>
                      <a:pt x="37" y="15"/>
                    </a:lnTo>
                    <a:lnTo>
                      <a:pt x="45" y="13"/>
                    </a:lnTo>
                    <a:lnTo>
                      <a:pt x="39" y="3"/>
                    </a:lnTo>
                    <a:lnTo>
                      <a:pt x="25" y="0"/>
                    </a:lnTo>
                    <a:lnTo>
                      <a:pt x="14" y="1"/>
                    </a:lnTo>
                    <a:lnTo>
                      <a:pt x="6" y="7"/>
                    </a:lnTo>
                    <a:lnTo>
                      <a:pt x="2" y="13"/>
                    </a:lnTo>
                    <a:lnTo>
                      <a:pt x="0" y="21"/>
                    </a:lnTo>
                    <a:lnTo>
                      <a:pt x="2" y="28"/>
                    </a:lnTo>
                    <a:lnTo>
                      <a:pt x="6" y="36"/>
                    </a:lnTo>
                    <a:lnTo>
                      <a:pt x="14" y="42"/>
                    </a:lnTo>
                    <a:lnTo>
                      <a:pt x="23" y="44"/>
                    </a:lnTo>
                    <a:lnTo>
                      <a:pt x="37" y="40"/>
                    </a:lnTo>
                    <a:lnTo>
                      <a:pt x="45" y="30"/>
                    </a:lnTo>
                    <a:lnTo>
                      <a:pt x="39" y="28"/>
                    </a:lnTo>
                    <a:close/>
                  </a:path>
                </a:pathLst>
              </a:custGeom>
              <a:solidFill>
                <a:srgbClr val="000000"/>
              </a:solidFill>
              <a:ln w="9525">
                <a:noFill/>
                <a:round/>
                <a:headEnd/>
                <a:tailEnd/>
              </a:ln>
            </p:spPr>
            <p:txBody>
              <a:bodyPr/>
              <a:lstStyle/>
              <a:p>
                <a:endParaRPr lang="en-GB"/>
              </a:p>
            </p:txBody>
          </p:sp>
          <p:sp>
            <p:nvSpPr>
              <p:cNvPr id="15" name="Freeform 22"/>
              <p:cNvSpPr>
                <a:spLocks/>
              </p:cNvSpPr>
              <p:nvPr/>
            </p:nvSpPr>
            <p:spPr bwMode="auto">
              <a:xfrm>
                <a:off x="4886" y="317"/>
                <a:ext cx="54" cy="51"/>
              </a:xfrm>
              <a:custGeom>
                <a:avLst/>
                <a:gdLst>
                  <a:gd name="T0" fmla="*/ 74 w 46"/>
                  <a:gd name="T1" fmla="*/ 0 h 44"/>
                  <a:gd name="T2" fmla="*/ 62 w 46"/>
                  <a:gd name="T3" fmla="*/ 0 h 44"/>
                  <a:gd name="T4" fmla="*/ 38 w 46"/>
                  <a:gd name="T5" fmla="*/ 32 h 44"/>
                  <a:gd name="T6" fmla="*/ 13 w 46"/>
                  <a:gd name="T7" fmla="*/ 0 h 44"/>
                  <a:gd name="T8" fmla="*/ 0 w 46"/>
                  <a:gd name="T9" fmla="*/ 0 h 44"/>
                  <a:gd name="T10" fmla="*/ 31 w 46"/>
                  <a:gd name="T11" fmla="*/ 39 h 44"/>
                  <a:gd name="T12" fmla="*/ 31 w 46"/>
                  <a:gd name="T13" fmla="*/ 68 h 44"/>
                  <a:gd name="T14" fmla="*/ 45 w 46"/>
                  <a:gd name="T15" fmla="*/ 68 h 44"/>
                  <a:gd name="T16" fmla="*/ 45 w 46"/>
                  <a:gd name="T17" fmla="*/ 39 h 44"/>
                  <a:gd name="T18" fmla="*/ 74 w 46"/>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44">
                    <a:moveTo>
                      <a:pt x="46" y="0"/>
                    </a:moveTo>
                    <a:lnTo>
                      <a:pt x="38" y="0"/>
                    </a:lnTo>
                    <a:lnTo>
                      <a:pt x="23" y="21"/>
                    </a:lnTo>
                    <a:lnTo>
                      <a:pt x="8" y="0"/>
                    </a:lnTo>
                    <a:lnTo>
                      <a:pt x="0" y="0"/>
                    </a:lnTo>
                    <a:lnTo>
                      <a:pt x="19" y="25"/>
                    </a:lnTo>
                    <a:lnTo>
                      <a:pt x="19" y="44"/>
                    </a:lnTo>
                    <a:lnTo>
                      <a:pt x="27" y="44"/>
                    </a:lnTo>
                    <a:lnTo>
                      <a:pt x="27" y="25"/>
                    </a:lnTo>
                    <a:lnTo>
                      <a:pt x="46" y="0"/>
                    </a:lnTo>
                    <a:close/>
                  </a:path>
                </a:pathLst>
              </a:custGeom>
              <a:solidFill>
                <a:srgbClr val="000000"/>
              </a:solidFill>
              <a:ln w="9525">
                <a:noFill/>
                <a:round/>
                <a:headEnd/>
                <a:tailEnd/>
              </a:ln>
            </p:spPr>
            <p:txBody>
              <a:bodyPr/>
              <a:lstStyle/>
              <a:p>
                <a:endParaRPr lang="en-GB"/>
              </a:p>
            </p:txBody>
          </p:sp>
          <p:sp>
            <p:nvSpPr>
              <p:cNvPr id="16" name="Freeform 23"/>
              <p:cNvSpPr>
                <a:spLocks/>
              </p:cNvSpPr>
              <p:nvPr/>
            </p:nvSpPr>
            <p:spPr bwMode="auto">
              <a:xfrm>
                <a:off x="4548" y="198"/>
                <a:ext cx="78" cy="73"/>
              </a:xfrm>
              <a:custGeom>
                <a:avLst/>
                <a:gdLst>
                  <a:gd name="T0" fmla="*/ 106 w 67"/>
                  <a:gd name="T1" fmla="*/ 0 h 63"/>
                  <a:gd name="T2" fmla="*/ 69 w 67"/>
                  <a:gd name="T3" fmla="*/ 0 h 63"/>
                  <a:gd name="T4" fmla="*/ 69 w 67"/>
                  <a:gd name="T5" fmla="*/ 36 h 63"/>
                  <a:gd name="T6" fmla="*/ 40 w 67"/>
                  <a:gd name="T7" fmla="*/ 36 h 63"/>
                  <a:gd name="T8" fmla="*/ 40 w 67"/>
                  <a:gd name="T9" fmla="*/ 0 h 63"/>
                  <a:gd name="T10" fmla="*/ 0 w 67"/>
                  <a:gd name="T11" fmla="*/ 0 h 63"/>
                  <a:gd name="T12" fmla="*/ 0 w 67"/>
                  <a:gd name="T13" fmla="*/ 98 h 63"/>
                  <a:gd name="T14" fmla="*/ 40 w 67"/>
                  <a:gd name="T15" fmla="*/ 98 h 63"/>
                  <a:gd name="T16" fmla="*/ 40 w 67"/>
                  <a:gd name="T17" fmla="*/ 59 h 63"/>
                  <a:gd name="T18" fmla="*/ 69 w 67"/>
                  <a:gd name="T19" fmla="*/ 59 h 63"/>
                  <a:gd name="T20" fmla="*/ 69 w 67"/>
                  <a:gd name="T21" fmla="*/ 98 h 63"/>
                  <a:gd name="T22" fmla="*/ 106 w 67"/>
                  <a:gd name="T23" fmla="*/ 98 h 63"/>
                  <a:gd name="T24" fmla="*/ 106 w 6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3">
                    <a:moveTo>
                      <a:pt x="67" y="0"/>
                    </a:moveTo>
                    <a:lnTo>
                      <a:pt x="44" y="0"/>
                    </a:lnTo>
                    <a:lnTo>
                      <a:pt x="44" y="23"/>
                    </a:lnTo>
                    <a:lnTo>
                      <a:pt x="25" y="23"/>
                    </a:lnTo>
                    <a:lnTo>
                      <a:pt x="25" y="0"/>
                    </a:lnTo>
                    <a:lnTo>
                      <a:pt x="0" y="0"/>
                    </a:lnTo>
                    <a:lnTo>
                      <a:pt x="0" y="63"/>
                    </a:lnTo>
                    <a:lnTo>
                      <a:pt x="25" y="63"/>
                    </a:lnTo>
                    <a:lnTo>
                      <a:pt x="25" y="38"/>
                    </a:lnTo>
                    <a:lnTo>
                      <a:pt x="44" y="38"/>
                    </a:lnTo>
                    <a:lnTo>
                      <a:pt x="44" y="63"/>
                    </a:lnTo>
                    <a:lnTo>
                      <a:pt x="67" y="63"/>
                    </a:lnTo>
                    <a:lnTo>
                      <a:pt x="67" y="0"/>
                    </a:lnTo>
                    <a:close/>
                  </a:path>
                </a:pathLst>
              </a:custGeom>
              <a:solidFill>
                <a:srgbClr val="000000"/>
              </a:solidFill>
              <a:ln w="9525">
                <a:noFill/>
                <a:round/>
                <a:headEnd/>
                <a:tailEnd/>
              </a:ln>
            </p:spPr>
            <p:txBody>
              <a:bodyPr/>
              <a:lstStyle/>
              <a:p>
                <a:endParaRPr lang="en-GB"/>
              </a:p>
            </p:txBody>
          </p:sp>
          <p:sp>
            <p:nvSpPr>
              <p:cNvPr id="17" name="Rectangle 24"/>
              <p:cNvSpPr>
                <a:spLocks noChangeArrowheads="1"/>
              </p:cNvSpPr>
              <p:nvPr/>
            </p:nvSpPr>
            <p:spPr bwMode="auto">
              <a:xfrm>
                <a:off x="4660" y="198"/>
                <a:ext cx="31" cy="74"/>
              </a:xfrm>
              <a:prstGeom prst="rect">
                <a:avLst/>
              </a:prstGeom>
              <a:solidFill>
                <a:srgbClr val="000000"/>
              </a:solidFill>
              <a:ln w="9525">
                <a:noFill/>
                <a:miter lim="800000"/>
                <a:headEnd/>
                <a:tailEnd/>
              </a:ln>
            </p:spPr>
            <p:txBody>
              <a:bodyPr/>
              <a:lstStyle/>
              <a:p>
                <a:endParaRPr lang="en-US"/>
              </a:p>
            </p:txBody>
          </p:sp>
          <p:sp>
            <p:nvSpPr>
              <p:cNvPr id="18" name="Freeform 25"/>
              <p:cNvSpPr>
                <a:spLocks/>
              </p:cNvSpPr>
              <p:nvPr/>
            </p:nvSpPr>
            <p:spPr bwMode="auto">
              <a:xfrm>
                <a:off x="4715" y="198"/>
                <a:ext cx="85" cy="73"/>
              </a:xfrm>
              <a:custGeom>
                <a:avLst/>
                <a:gdLst>
                  <a:gd name="T0" fmla="*/ 115 w 73"/>
                  <a:gd name="T1" fmla="*/ 45 h 63"/>
                  <a:gd name="T2" fmla="*/ 58 w 73"/>
                  <a:gd name="T3" fmla="*/ 45 h 63"/>
                  <a:gd name="T4" fmla="*/ 58 w 73"/>
                  <a:gd name="T5" fmla="*/ 66 h 63"/>
                  <a:gd name="T6" fmla="*/ 76 w 73"/>
                  <a:gd name="T7" fmla="*/ 66 h 63"/>
                  <a:gd name="T8" fmla="*/ 73 w 73"/>
                  <a:gd name="T9" fmla="*/ 71 h 63"/>
                  <a:gd name="T10" fmla="*/ 61 w 73"/>
                  <a:gd name="T11" fmla="*/ 75 h 63"/>
                  <a:gd name="T12" fmla="*/ 49 w 73"/>
                  <a:gd name="T13" fmla="*/ 71 h 63"/>
                  <a:gd name="T14" fmla="*/ 42 w 73"/>
                  <a:gd name="T15" fmla="*/ 66 h 63"/>
                  <a:gd name="T16" fmla="*/ 40 w 73"/>
                  <a:gd name="T17" fmla="*/ 51 h 63"/>
                  <a:gd name="T18" fmla="*/ 42 w 73"/>
                  <a:gd name="T19" fmla="*/ 32 h 63"/>
                  <a:gd name="T20" fmla="*/ 49 w 73"/>
                  <a:gd name="T21" fmla="*/ 23 h 63"/>
                  <a:gd name="T22" fmla="*/ 58 w 73"/>
                  <a:gd name="T23" fmla="*/ 20 h 63"/>
                  <a:gd name="T24" fmla="*/ 73 w 73"/>
                  <a:gd name="T25" fmla="*/ 27 h 63"/>
                  <a:gd name="T26" fmla="*/ 76 w 73"/>
                  <a:gd name="T27" fmla="*/ 36 h 63"/>
                  <a:gd name="T28" fmla="*/ 115 w 73"/>
                  <a:gd name="T29" fmla="*/ 32 h 63"/>
                  <a:gd name="T30" fmla="*/ 108 w 73"/>
                  <a:gd name="T31" fmla="*/ 17 h 63"/>
                  <a:gd name="T32" fmla="*/ 98 w 73"/>
                  <a:gd name="T33" fmla="*/ 9 h 63"/>
                  <a:gd name="T34" fmla="*/ 79 w 73"/>
                  <a:gd name="T35" fmla="*/ 2 h 63"/>
                  <a:gd name="T36" fmla="*/ 61 w 73"/>
                  <a:gd name="T37" fmla="*/ 0 h 63"/>
                  <a:gd name="T38" fmla="*/ 33 w 73"/>
                  <a:gd name="T39" fmla="*/ 2 h 63"/>
                  <a:gd name="T40" fmla="*/ 16 w 73"/>
                  <a:gd name="T41" fmla="*/ 14 h 63"/>
                  <a:gd name="T42" fmla="*/ 2 w 73"/>
                  <a:gd name="T43" fmla="*/ 32 h 63"/>
                  <a:gd name="T44" fmla="*/ 0 w 73"/>
                  <a:gd name="T45" fmla="*/ 51 h 63"/>
                  <a:gd name="T46" fmla="*/ 2 w 73"/>
                  <a:gd name="T47" fmla="*/ 68 h 63"/>
                  <a:gd name="T48" fmla="*/ 16 w 73"/>
                  <a:gd name="T49" fmla="*/ 85 h 63"/>
                  <a:gd name="T50" fmla="*/ 30 w 73"/>
                  <a:gd name="T51" fmla="*/ 95 h 63"/>
                  <a:gd name="T52" fmla="*/ 56 w 73"/>
                  <a:gd name="T53" fmla="*/ 98 h 63"/>
                  <a:gd name="T54" fmla="*/ 76 w 73"/>
                  <a:gd name="T55" fmla="*/ 95 h 63"/>
                  <a:gd name="T56" fmla="*/ 92 w 73"/>
                  <a:gd name="T57" fmla="*/ 87 h 63"/>
                  <a:gd name="T58" fmla="*/ 95 w 73"/>
                  <a:gd name="T59" fmla="*/ 98 h 63"/>
                  <a:gd name="T60" fmla="*/ 115 w 73"/>
                  <a:gd name="T61" fmla="*/ 98 h 63"/>
                  <a:gd name="T62" fmla="*/ 115 w 73"/>
                  <a:gd name="T63" fmla="*/ 45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 h="63">
                    <a:moveTo>
                      <a:pt x="73" y="29"/>
                    </a:moveTo>
                    <a:lnTo>
                      <a:pt x="37" y="29"/>
                    </a:lnTo>
                    <a:lnTo>
                      <a:pt x="37" y="42"/>
                    </a:lnTo>
                    <a:lnTo>
                      <a:pt x="48" y="42"/>
                    </a:lnTo>
                    <a:lnTo>
                      <a:pt x="46" y="46"/>
                    </a:lnTo>
                    <a:lnTo>
                      <a:pt x="39" y="48"/>
                    </a:lnTo>
                    <a:lnTo>
                      <a:pt x="31" y="46"/>
                    </a:lnTo>
                    <a:lnTo>
                      <a:pt x="27" y="42"/>
                    </a:lnTo>
                    <a:lnTo>
                      <a:pt x="25" y="33"/>
                    </a:lnTo>
                    <a:lnTo>
                      <a:pt x="27" y="21"/>
                    </a:lnTo>
                    <a:lnTo>
                      <a:pt x="31" y="15"/>
                    </a:lnTo>
                    <a:lnTo>
                      <a:pt x="37" y="13"/>
                    </a:lnTo>
                    <a:lnTo>
                      <a:pt x="46" y="17"/>
                    </a:lnTo>
                    <a:lnTo>
                      <a:pt x="48" y="23"/>
                    </a:lnTo>
                    <a:lnTo>
                      <a:pt x="73" y="21"/>
                    </a:lnTo>
                    <a:lnTo>
                      <a:pt x="69" y="11"/>
                    </a:lnTo>
                    <a:lnTo>
                      <a:pt x="62" y="6"/>
                    </a:lnTo>
                    <a:lnTo>
                      <a:pt x="50" y="2"/>
                    </a:lnTo>
                    <a:lnTo>
                      <a:pt x="39" y="0"/>
                    </a:lnTo>
                    <a:lnTo>
                      <a:pt x="21" y="2"/>
                    </a:lnTo>
                    <a:lnTo>
                      <a:pt x="10" y="9"/>
                    </a:lnTo>
                    <a:lnTo>
                      <a:pt x="2" y="21"/>
                    </a:lnTo>
                    <a:lnTo>
                      <a:pt x="0" y="33"/>
                    </a:lnTo>
                    <a:lnTo>
                      <a:pt x="2" y="44"/>
                    </a:lnTo>
                    <a:lnTo>
                      <a:pt x="10" y="54"/>
                    </a:lnTo>
                    <a:lnTo>
                      <a:pt x="19" y="61"/>
                    </a:lnTo>
                    <a:lnTo>
                      <a:pt x="35" y="63"/>
                    </a:lnTo>
                    <a:lnTo>
                      <a:pt x="48" y="61"/>
                    </a:lnTo>
                    <a:lnTo>
                      <a:pt x="58" y="56"/>
                    </a:lnTo>
                    <a:lnTo>
                      <a:pt x="60" y="63"/>
                    </a:lnTo>
                    <a:lnTo>
                      <a:pt x="73" y="63"/>
                    </a:lnTo>
                    <a:lnTo>
                      <a:pt x="73" y="29"/>
                    </a:lnTo>
                    <a:close/>
                  </a:path>
                </a:pathLst>
              </a:custGeom>
              <a:solidFill>
                <a:srgbClr val="000000"/>
              </a:solidFill>
              <a:ln w="9525">
                <a:noFill/>
                <a:round/>
                <a:headEnd/>
                <a:tailEnd/>
              </a:ln>
            </p:spPr>
            <p:txBody>
              <a:bodyPr/>
              <a:lstStyle/>
              <a:p>
                <a:endParaRPr lang="en-GB"/>
              </a:p>
            </p:txBody>
          </p:sp>
          <p:sp>
            <p:nvSpPr>
              <p:cNvPr id="19" name="Freeform 26"/>
              <p:cNvSpPr>
                <a:spLocks/>
              </p:cNvSpPr>
              <p:nvPr/>
            </p:nvSpPr>
            <p:spPr bwMode="auto">
              <a:xfrm>
                <a:off x="4926" y="198"/>
                <a:ext cx="124" cy="73"/>
              </a:xfrm>
              <a:custGeom>
                <a:avLst/>
                <a:gdLst>
                  <a:gd name="T0" fmla="*/ 167 w 107"/>
                  <a:gd name="T1" fmla="*/ 0 h 63"/>
                  <a:gd name="T2" fmla="*/ 137 w 107"/>
                  <a:gd name="T3" fmla="*/ 0 h 63"/>
                  <a:gd name="T4" fmla="*/ 118 w 107"/>
                  <a:gd name="T5" fmla="*/ 57 h 63"/>
                  <a:gd name="T6" fmla="*/ 101 w 107"/>
                  <a:gd name="T7" fmla="*/ 0 h 63"/>
                  <a:gd name="T8" fmla="*/ 71 w 107"/>
                  <a:gd name="T9" fmla="*/ 0 h 63"/>
                  <a:gd name="T10" fmla="*/ 52 w 107"/>
                  <a:gd name="T11" fmla="*/ 57 h 63"/>
                  <a:gd name="T12" fmla="*/ 36 w 107"/>
                  <a:gd name="T13" fmla="*/ 0 h 63"/>
                  <a:gd name="T14" fmla="*/ 0 w 107"/>
                  <a:gd name="T15" fmla="*/ 0 h 63"/>
                  <a:gd name="T16" fmla="*/ 32 w 107"/>
                  <a:gd name="T17" fmla="*/ 98 h 63"/>
                  <a:gd name="T18" fmla="*/ 68 w 107"/>
                  <a:gd name="T19" fmla="*/ 98 h 63"/>
                  <a:gd name="T20" fmla="*/ 82 w 107"/>
                  <a:gd name="T21" fmla="*/ 49 h 63"/>
                  <a:gd name="T22" fmla="*/ 101 w 107"/>
                  <a:gd name="T23" fmla="*/ 98 h 63"/>
                  <a:gd name="T24" fmla="*/ 134 w 107"/>
                  <a:gd name="T25" fmla="*/ 98 h 63"/>
                  <a:gd name="T26" fmla="*/ 167 w 107"/>
                  <a:gd name="T27" fmla="*/ 0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 h="63">
                    <a:moveTo>
                      <a:pt x="107" y="0"/>
                    </a:moveTo>
                    <a:lnTo>
                      <a:pt x="88" y="0"/>
                    </a:lnTo>
                    <a:lnTo>
                      <a:pt x="76" y="36"/>
                    </a:lnTo>
                    <a:lnTo>
                      <a:pt x="65" y="0"/>
                    </a:lnTo>
                    <a:lnTo>
                      <a:pt x="46" y="0"/>
                    </a:lnTo>
                    <a:lnTo>
                      <a:pt x="34" y="36"/>
                    </a:lnTo>
                    <a:lnTo>
                      <a:pt x="23" y="0"/>
                    </a:lnTo>
                    <a:lnTo>
                      <a:pt x="0" y="0"/>
                    </a:lnTo>
                    <a:lnTo>
                      <a:pt x="21" y="63"/>
                    </a:lnTo>
                    <a:lnTo>
                      <a:pt x="44" y="63"/>
                    </a:lnTo>
                    <a:lnTo>
                      <a:pt x="53" y="31"/>
                    </a:lnTo>
                    <a:lnTo>
                      <a:pt x="65" y="63"/>
                    </a:lnTo>
                    <a:lnTo>
                      <a:pt x="86" y="63"/>
                    </a:lnTo>
                    <a:lnTo>
                      <a:pt x="107" y="0"/>
                    </a:lnTo>
                    <a:close/>
                  </a:path>
                </a:pathLst>
              </a:custGeom>
              <a:solidFill>
                <a:srgbClr val="000000"/>
              </a:solidFill>
              <a:ln w="9525">
                <a:noFill/>
                <a:round/>
                <a:headEnd/>
                <a:tailEnd/>
              </a:ln>
            </p:spPr>
            <p:txBody>
              <a:bodyPr/>
              <a:lstStyle/>
              <a:p>
                <a:endParaRPr lang="en-GB"/>
              </a:p>
            </p:txBody>
          </p:sp>
          <p:sp>
            <p:nvSpPr>
              <p:cNvPr id="20" name="Freeform 27"/>
              <p:cNvSpPr>
                <a:spLocks noEditPoints="1"/>
              </p:cNvSpPr>
              <p:nvPr/>
            </p:nvSpPr>
            <p:spPr bwMode="auto">
              <a:xfrm>
                <a:off x="5061" y="198"/>
                <a:ext cx="89" cy="73"/>
              </a:xfrm>
              <a:custGeom>
                <a:avLst/>
                <a:gdLst>
                  <a:gd name="T0" fmla="*/ 80 w 77"/>
                  <a:gd name="T1" fmla="*/ 98 h 63"/>
                  <a:gd name="T2" fmla="*/ 119 w 77"/>
                  <a:gd name="T3" fmla="*/ 98 h 63"/>
                  <a:gd name="T4" fmla="*/ 80 w 77"/>
                  <a:gd name="T5" fmla="*/ 0 h 63"/>
                  <a:gd name="T6" fmla="*/ 39 w 77"/>
                  <a:gd name="T7" fmla="*/ 0 h 63"/>
                  <a:gd name="T8" fmla="*/ 0 w 77"/>
                  <a:gd name="T9" fmla="*/ 98 h 63"/>
                  <a:gd name="T10" fmla="*/ 29 w 77"/>
                  <a:gd name="T11" fmla="*/ 98 h 63"/>
                  <a:gd name="T12" fmla="*/ 39 w 77"/>
                  <a:gd name="T13" fmla="*/ 81 h 63"/>
                  <a:gd name="T14" fmla="*/ 71 w 77"/>
                  <a:gd name="T15" fmla="*/ 81 h 63"/>
                  <a:gd name="T16" fmla="*/ 80 w 77"/>
                  <a:gd name="T17" fmla="*/ 98 h 63"/>
                  <a:gd name="T18" fmla="*/ 45 w 77"/>
                  <a:gd name="T19" fmla="*/ 57 h 63"/>
                  <a:gd name="T20" fmla="*/ 57 w 77"/>
                  <a:gd name="T21" fmla="*/ 29 h 63"/>
                  <a:gd name="T22" fmla="*/ 66 w 77"/>
                  <a:gd name="T23" fmla="*/ 57 h 63"/>
                  <a:gd name="T24" fmla="*/ 45 w 77"/>
                  <a:gd name="T25" fmla="*/ 57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63">
                    <a:moveTo>
                      <a:pt x="52" y="63"/>
                    </a:moveTo>
                    <a:lnTo>
                      <a:pt x="77" y="63"/>
                    </a:lnTo>
                    <a:lnTo>
                      <a:pt x="52" y="0"/>
                    </a:lnTo>
                    <a:lnTo>
                      <a:pt x="25" y="0"/>
                    </a:lnTo>
                    <a:lnTo>
                      <a:pt x="0" y="63"/>
                    </a:lnTo>
                    <a:lnTo>
                      <a:pt x="19" y="63"/>
                    </a:lnTo>
                    <a:lnTo>
                      <a:pt x="25" y="52"/>
                    </a:lnTo>
                    <a:lnTo>
                      <a:pt x="46" y="52"/>
                    </a:lnTo>
                    <a:lnTo>
                      <a:pt x="52" y="63"/>
                    </a:lnTo>
                    <a:close/>
                    <a:moveTo>
                      <a:pt x="29" y="36"/>
                    </a:moveTo>
                    <a:lnTo>
                      <a:pt x="36" y="19"/>
                    </a:lnTo>
                    <a:lnTo>
                      <a:pt x="42" y="36"/>
                    </a:lnTo>
                    <a:lnTo>
                      <a:pt x="29" y="36"/>
                    </a:lnTo>
                    <a:close/>
                  </a:path>
                </a:pathLst>
              </a:custGeom>
              <a:solidFill>
                <a:srgbClr val="000000"/>
              </a:solidFill>
              <a:ln w="9525">
                <a:noFill/>
                <a:round/>
                <a:headEnd/>
                <a:tailEnd/>
              </a:ln>
            </p:spPr>
            <p:txBody>
              <a:bodyPr/>
              <a:lstStyle/>
              <a:p>
                <a:endParaRPr lang="en-GB"/>
              </a:p>
            </p:txBody>
          </p:sp>
          <p:sp>
            <p:nvSpPr>
              <p:cNvPr id="21" name="Freeform 28"/>
              <p:cNvSpPr>
                <a:spLocks/>
              </p:cNvSpPr>
              <p:nvPr/>
            </p:nvSpPr>
            <p:spPr bwMode="auto">
              <a:xfrm>
                <a:off x="5150" y="198"/>
                <a:ext cx="90" cy="73"/>
              </a:xfrm>
              <a:custGeom>
                <a:avLst/>
                <a:gdLst>
                  <a:gd name="T0" fmla="*/ 120 w 78"/>
                  <a:gd name="T1" fmla="*/ 0 h 63"/>
                  <a:gd name="T2" fmla="*/ 88 w 78"/>
                  <a:gd name="T3" fmla="*/ 0 h 63"/>
                  <a:gd name="T4" fmla="*/ 63 w 78"/>
                  <a:gd name="T5" fmla="*/ 32 h 63"/>
                  <a:gd name="T6" fmla="*/ 43 w 78"/>
                  <a:gd name="T7" fmla="*/ 0 h 63"/>
                  <a:gd name="T8" fmla="*/ 0 w 78"/>
                  <a:gd name="T9" fmla="*/ 0 h 63"/>
                  <a:gd name="T10" fmla="*/ 43 w 78"/>
                  <a:gd name="T11" fmla="*/ 57 h 63"/>
                  <a:gd name="T12" fmla="*/ 43 w 78"/>
                  <a:gd name="T13" fmla="*/ 98 h 63"/>
                  <a:gd name="T14" fmla="*/ 81 w 78"/>
                  <a:gd name="T15" fmla="*/ 98 h 63"/>
                  <a:gd name="T16" fmla="*/ 81 w 78"/>
                  <a:gd name="T17" fmla="*/ 57 h 63"/>
                  <a:gd name="T18" fmla="*/ 120 w 78"/>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8" h="63">
                    <a:moveTo>
                      <a:pt x="78" y="0"/>
                    </a:moveTo>
                    <a:lnTo>
                      <a:pt x="57" y="0"/>
                    </a:lnTo>
                    <a:lnTo>
                      <a:pt x="42" y="21"/>
                    </a:lnTo>
                    <a:lnTo>
                      <a:pt x="28" y="0"/>
                    </a:lnTo>
                    <a:lnTo>
                      <a:pt x="0" y="0"/>
                    </a:lnTo>
                    <a:lnTo>
                      <a:pt x="28" y="36"/>
                    </a:lnTo>
                    <a:lnTo>
                      <a:pt x="28" y="63"/>
                    </a:lnTo>
                    <a:lnTo>
                      <a:pt x="53" y="63"/>
                    </a:lnTo>
                    <a:lnTo>
                      <a:pt x="53" y="36"/>
                    </a:lnTo>
                    <a:lnTo>
                      <a:pt x="78" y="0"/>
                    </a:lnTo>
                    <a:close/>
                  </a:path>
                </a:pathLst>
              </a:custGeom>
              <a:solidFill>
                <a:srgbClr val="000000"/>
              </a:solidFill>
              <a:ln w="9525">
                <a:noFill/>
                <a:round/>
                <a:headEnd/>
                <a:tailEnd/>
              </a:ln>
            </p:spPr>
            <p:txBody>
              <a:bodyPr/>
              <a:lstStyle/>
              <a:p>
                <a:endParaRPr lang="en-GB"/>
              </a:p>
            </p:txBody>
          </p:sp>
          <p:sp>
            <p:nvSpPr>
              <p:cNvPr id="22" name="Freeform 31"/>
              <p:cNvSpPr>
                <a:spLocks/>
              </p:cNvSpPr>
              <p:nvPr/>
            </p:nvSpPr>
            <p:spPr bwMode="auto">
              <a:xfrm>
                <a:off x="5248" y="198"/>
                <a:ext cx="82" cy="73"/>
              </a:xfrm>
              <a:custGeom>
                <a:avLst/>
                <a:gdLst>
                  <a:gd name="T0" fmla="*/ 0 w 71"/>
                  <a:gd name="T1" fmla="*/ 68 h 63"/>
                  <a:gd name="T2" fmla="*/ 9 w 71"/>
                  <a:gd name="T3" fmla="*/ 85 h 63"/>
                  <a:gd name="T4" fmla="*/ 20 w 71"/>
                  <a:gd name="T5" fmla="*/ 92 h 63"/>
                  <a:gd name="T6" fmla="*/ 53 w 71"/>
                  <a:gd name="T7" fmla="*/ 98 h 63"/>
                  <a:gd name="T8" fmla="*/ 74 w 71"/>
                  <a:gd name="T9" fmla="*/ 95 h 63"/>
                  <a:gd name="T10" fmla="*/ 92 w 71"/>
                  <a:gd name="T11" fmla="*/ 92 h 63"/>
                  <a:gd name="T12" fmla="*/ 103 w 71"/>
                  <a:gd name="T13" fmla="*/ 81 h 63"/>
                  <a:gd name="T14" fmla="*/ 110 w 71"/>
                  <a:gd name="T15" fmla="*/ 66 h 63"/>
                  <a:gd name="T16" fmla="*/ 106 w 71"/>
                  <a:gd name="T17" fmla="*/ 52 h 63"/>
                  <a:gd name="T18" fmla="*/ 92 w 71"/>
                  <a:gd name="T19" fmla="*/ 42 h 63"/>
                  <a:gd name="T20" fmla="*/ 58 w 71"/>
                  <a:gd name="T21" fmla="*/ 36 h 63"/>
                  <a:gd name="T22" fmla="*/ 51 w 71"/>
                  <a:gd name="T23" fmla="*/ 32 h 63"/>
                  <a:gd name="T24" fmla="*/ 44 w 71"/>
                  <a:gd name="T25" fmla="*/ 27 h 63"/>
                  <a:gd name="T26" fmla="*/ 49 w 71"/>
                  <a:gd name="T27" fmla="*/ 20 h 63"/>
                  <a:gd name="T28" fmla="*/ 58 w 71"/>
                  <a:gd name="T29" fmla="*/ 20 h 63"/>
                  <a:gd name="T30" fmla="*/ 68 w 71"/>
                  <a:gd name="T31" fmla="*/ 23 h 63"/>
                  <a:gd name="T32" fmla="*/ 74 w 71"/>
                  <a:gd name="T33" fmla="*/ 29 h 63"/>
                  <a:gd name="T34" fmla="*/ 106 w 71"/>
                  <a:gd name="T35" fmla="*/ 23 h 63"/>
                  <a:gd name="T36" fmla="*/ 97 w 71"/>
                  <a:gd name="T37" fmla="*/ 12 h 63"/>
                  <a:gd name="T38" fmla="*/ 87 w 71"/>
                  <a:gd name="T39" fmla="*/ 7 h 63"/>
                  <a:gd name="T40" fmla="*/ 58 w 71"/>
                  <a:gd name="T41" fmla="*/ 0 h 63"/>
                  <a:gd name="T42" fmla="*/ 20 w 71"/>
                  <a:gd name="T43" fmla="*/ 7 h 63"/>
                  <a:gd name="T44" fmla="*/ 9 w 71"/>
                  <a:gd name="T45" fmla="*/ 17 h 63"/>
                  <a:gd name="T46" fmla="*/ 7 w 71"/>
                  <a:gd name="T47" fmla="*/ 29 h 63"/>
                  <a:gd name="T48" fmla="*/ 12 w 71"/>
                  <a:gd name="T49" fmla="*/ 45 h 63"/>
                  <a:gd name="T50" fmla="*/ 23 w 71"/>
                  <a:gd name="T51" fmla="*/ 52 h 63"/>
                  <a:gd name="T52" fmla="*/ 58 w 71"/>
                  <a:gd name="T53" fmla="*/ 61 h 63"/>
                  <a:gd name="T54" fmla="*/ 66 w 71"/>
                  <a:gd name="T55" fmla="*/ 66 h 63"/>
                  <a:gd name="T56" fmla="*/ 70 w 71"/>
                  <a:gd name="T57" fmla="*/ 68 h 63"/>
                  <a:gd name="T58" fmla="*/ 66 w 71"/>
                  <a:gd name="T59" fmla="*/ 75 h 63"/>
                  <a:gd name="T60" fmla="*/ 58 w 71"/>
                  <a:gd name="T61" fmla="*/ 78 h 63"/>
                  <a:gd name="T62" fmla="*/ 42 w 71"/>
                  <a:gd name="T63" fmla="*/ 75 h 63"/>
                  <a:gd name="T64" fmla="*/ 32 w 71"/>
                  <a:gd name="T65" fmla="*/ 66 h 63"/>
                  <a:gd name="T66" fmla="*/ 0 w 71"/>
                  <a:gd name="T67" fmla="*/ 68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1" h="63">
                    <a:moveTo>
                      <a:pt x="0" y="44"/>
                    </a:moveTo>
                    <a:lnTo>
                      <a:pt x="6" y="54"/>
                    </a:lnTo>
                    <a:lnTo>
                      <a:pt x="13" y="59"/>
                    </a:lnTo>
                    <a:lnTo>
                      <a:pt x="35" y="63"/>
                    </a:lnTo>
                    <a:lnTo>
                      <a:pt x="48" y="61"/>
                    </a:lnTo>
                    <a:lnTo>
                      <a:pt x="60" y="59"/>
                    </a:lnTo>
                    <a:lnTo>
                      <a:pt x="67" y="52"/>
                    </a:lnTo>
                    <a:lnTo>
                      <a:pt x="71" y="42"/>
                    </a:lnTo>
                    <a:lnTo>
                      <a:pt x="69" y="34"/>
                    </a:lnTo>
                    <a:lnTo>
                      <a:pt x="60" y="27"/>
                    </a:lnTo>
                    <a:lnTo>
                      <a:pt x="37" y="23"/>
                    </a:lnTo>
                    <a:lnTo>
                      <a:pt x="33" y="21"/>
                    </a:lnTo>
                    <a:lnTo>
                      <a:pt x="29" y="17"/>
                    </a:lnTo>
                    <a:lnTo>
                      <a:pt x="31" y="13"/>
                    </a:lnTo>
                    <a:lnTo>
                      <a:pt x="37" y="13"/>
                    </a:lnTo>
                    <a:lnTo>
                      <a:pt x="44" y="15"/>
                    </a:lnTo>
                    <a:lnTo>
                      <a:pt x="48" y="19"/>
                    </a:lnTo>
                    <a:lnTo>
                      <a:pt x="69" y="15"/>
                    </a:lnTo>
                    <a:lnTo>
                      <a:pt x="63" y="8"/>
                    </a:lnTo>
                    <a:lnTo>
                      <a:pt x="56" y="4"/>
                    </a:lnTo>
                    <a:lnTo>
                      <a:pt x="37" y="0"/>
                    </a:lnTo>
                    <a:lnTo>
                      <a:pt x="13" y="4"/>
                    </a:lnTo>
                    <a:lnTo>
                      <a:pt x="6" y="11"/>
                    </a:lnTo>
                    <a:lnTo>
                      <a:pt x="4" y="19"/>
                    </a:lnTo>
                    <a:lnTo>
                      <a:pt x="8" y="29"/>
                    </a:lnTo>
                    <a:lnTo>
                      <a:pt x="15" y="34"/>
                    </a:lnTo>
                    <a:lnTo>
                      <a:pt x="37" y="40"/>
                    </a:lnTo>
                    <a:lnTo>
                      <a:pt x="42" y="42"/>
                    </a:lnTo>
                    <a:lnTo>
                      <a:pt x="46" y="44"/>
                    </a:lnTo>
                    <a:lnTo>
                      <a:pt x="42" y="48"/>
                    </a:lnTo>
                    <a:lnTo>
                      <a:pt x="37" y="50"/>
                    </a:lnTo>
                    <a:lnTo>
                      <a:pt x="27" y="48"/>
                    </a:lnTo>
                    <a:lnTo>
                      <a:pt x="21" y="42"/>
                    </a:lnTo>
                    <a:lnTo>
                      <a:pt x="0" y="44"/>
                    </a:lnTo>
                    <a:close/>
                  </a:path>
                </a:pathLst>
              </a:custGeom>
              <a:solidFill>
                <a:srgbClr val="000000"/>
              </a:solidFill>
              <a:ln w="9525">
                <a:noFill/>
                <a:round/>
                <a:headEnd/>
                <a:tailEnd/>
              </a:ln>
            </p:spPr>
            <p:txBody>
              <a:bodyPr/>
              <a:lstStyle/>
              <a:p>
                <a:endParaRPr lang="en-GB"/>
              </a:p>
            </p:txBody>
          </p:sp>
          <p:sp>
            <p:nvSpPr>
              <p:cNvPr id="23" name="Freeform 32"/>
              <p:cNvSpPr>
                <a:spLocks/>
              </p:cNvSpPr>
              <p:nvPr/>
            </p:nvSpPr>
            <p:spPr bwMode="auto">
              <a:xfrm>
                <a:off x="4826" y="198"/>
                <a:ext cx="77" cy="73"/>
              </a:xfrm>
              <a:custGeom>
                <a:avLst/>
                <a:gdLst>
                  <a:gd name="T0" fmla="*/ 101 w 67"/>
                  <a:gd name="T1" fmla="*/ 0 h 63"/>
                  <a:gd name="T2" fmla="*/ 63 w 67"/>
                  <a:gd name="T3" fmla="*/ 0 h 63"/>
                  <a:gd name="T4" fmla="*/ 63 w 67"/>
                  <a:gd name="T5" fmla="*/ 36 h 63"/>
                  <a:gd name="T6" fmla="*/ 38 w 67"/>
                  <a:gd name="T7" fmla="*/ 36 h 63"/>
                  <a:gd name="T8" fmla="*/ 38 w 67"/>
                  <a:gd name="T9" fmla="*/ 0 h 63"/>
                  <a:gd name="T10" fmla="*/ 0 w 67"/>
                  <a:gd name="T11" fmla="*/ 0 h 63"/>
                  <a:gd name="T12" fmla="*/ 0 w 67"/>
                  <a:gd name="T13" fmla="*/ 98 h 63"/>
                  <a:gd name="T14" fmla="*/ 38 w 67"/>
                  <a:gd name="T15" fmla="*/ 98 h 63"/>
                  <a:gd name="T16" fmla="*/ 38 w 67"/>
                  <a:gd name="T17" fmla="*/ 59 h 63"/>
                  <a:gd name="T18" fmla="*/ 63 w 67"/>
                  <a:gd name="T19" fmla="*/ 59 h 63"/>
                  <a:gd name="T20" fmla="*/ 63 w 67"/>
                  <a:gd name="T21" fmla="*/ 98 h 63"/>
                  <a:gd name="T22" fmla="*/ 101 w 67"/>
                  <a:gd name="T23" fmla="*/ 98 h 63"/>
                  <a:gd name="T24" fmla="*/ 101 w 67"/>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3">
                    <a:moveTo>
                      <a:pt x="67" y="0"/>
                    </a:moveTo>
                    <a:lnTo>
                      <a:pt x="42" y="0"/>
                    </a:lnTo>
                    <a:lnTo>
                      <a:pt x="42" y="23"/>
                    </a:lnTo>
                    <a:lnTo>
                      <a:pt x="25" y="23"/>
                    </a:lnTo>
                    <a:lnTo>
                      <a:pt x="25" y="0"/>
                    </a:lnTo>
                    <a:lnTo>
                      <a:pt x="0" y="0"/>
                    </a:lnTo>
                    <a:lnTo>
                      <a:pt x="0" y="63"/>
                    </a:lnTo>
                    <a:lnTo>
                      <a:pt x="25" y="63"/>
                    </a:lnTo>
                    <a:lnTo>
                      <a:pt x="25" y="38"/>
                    </a:lnTo>
                    <a:lnTo>
                      <a:pt x="42" y="38"/>
                    </a:lnTo>
                    <a:lnTo>
                      <a:pt x="42" y="63"/>
                    </a:lnTo>
                    <a:lnTo>
                      <a:pt x="67" y="63"/>
                    </a:lnTo>
                    <a:lnTo>
                      <a:pt x="67" y="0"/>
                    </a:lnTo>
                    <a:close/>
                  </a:path>
                </a:pathLst>
              </a:custGeom>
              <a:solidFill>
                <a:srgbClr val="000000"/>
              </a:solidFill>
              <a:ln w="9525">
                <a:noFill/>
                <a:round/>
                <a:headEnd/>
                <a:tailEnd/>
              </a:ln>
            </p:spPr>
            <p:txBody>
              <a:bodyPr/>
              <a:lstStyle/>
              <a:p>
                <a:endParaRPr lang="en-GB"/>
              </a:p>
            </p:txBody>
          </p:sp>
          <p:sp>
            <p:nvSpPr>
              <p:cNvPr id="24" name="Freeform 33"/>
              <p:cNvSpPr>
                <a:spLocks/>
              </p:cNvSpPr>
              <p:nvPr/>
            </p:nvSpPr>
            <p:spPr bwMode="auto">
              <a:xfrm>
                <a:off x="4098" y="198"/>
                <a:ext cx="386" cy="111"/>
              </a:xfrm>
              <a:custGeom>
                <a:avLst/>
                <a:gdLst>
                  <a:gd name="T0" fmla="*/ 92 w 334"/>
                  <a:gd name="T1" fmla="*/ 57 h 96"/>
                  <a:gd name="T2" fmla="*/ 425 w 334"/>
                  <a:gd name="T3" fmla="*/ 57 h 96"/>
                  <a:gd name="T4" fmla="*/ 425 w 334"/>
                  <a:gd name="T5" fmla="*/ 32 h 96"/>
                  <a:gd name="T6" fmla="*/ 425 w 334"/>
                  <a:gd name="T7" fmla="*/ 14 h 96"/>
                  <a:gd name="T8" fmla="*/ 418 w 334"/>
                  <a:gd name="T9" fmla="*/ 7 h 96"/>
                  <a:gd name="T10" fmla="*/ 409 w 334"/>
                  <a:gd name="T11" fmla="*/ 0 h 96"/>
                  <a:gd name="T12" fmla="*/ 515 w 334"/>
                  <a:gd name="T13" fmla="*/ 0 h 96"/>
                  <a:gd name="T14" fmla="*/ 507 w 334"/>
                  <a:gd name="T15" fmla="*/ 7 h 96"/>
                  <a:gd name="T16" fmla="*/ 503 w 334"/>
                  <a:gd name="T17" fmla="*/ 14 h 96"/>
                  <a:gd name="T18" fmla="*/ 498 w 334"/>
                  <a:gd name="T19" fmla="*/ 32 h 96"/>
                  <a:gd name="T20" fmla="*/ 498 w 334"/>
                  <a:gd name="T21" fmla="*/ 117 h 96"/>
                  <a:gd name="T22" fmla="*/ 503 w 334"/>
                  <a:gd name="T23" fmla="*/ 132 h 96"/>
                  <a:gd name="T24" fmla="*/ 507 w 334"/>
                  <a:gd name="T25" fmla="*/ 142 h 96"/>
                  <a:gd name="T26" fmla="*/ 515 w 334"/>
                  <a:gd name="T27" fmla="*/ 148 h 96"/>
                  <a:gd name="T28" fmla="*/ 409 w 334"/>
                  <a:gd name="T29" fmla="*/ 148 h 96"/>
                  <a:gd name="T30" fmla="*/ 418 w 334"/>
                  <a:gd name="T31" fmla="*/ 142 h 96"/>
                  <a:gd name="T32" fmla="*/ 425 w 334"/>
                  <a:gd name="T33" fmla="*/ 132 h 96"/>
                  <a:gd name="T34" fmla="*/ 425 w 334"/>
                  <a:gd name="T35" fmla="*/ 117 h 96"/>
                  <a:gd name="T36" fmla="*/ 425 w 334"/>
                  <a:gd name="T37" fmla="*/ 88 h 96"/>
                  <a:gd name="T38" fmla="*/ 92 w 334"/>
                  <a:gd name="T39" fmla="*/ 88 h 96"/>
                  <a:gd name="T40" fmla="*/ 92 w 334"/>
                  <a:gd name="T41" fmla="*/ 117 h 96"/>
                  <a:gd name="T42" fmla="*/ 92 w 334"/>
                  <a:gd name="T43" fmla="*/ 132 h 96"/>
                  <a:gd name="T44" fmla="*/ 96 w 334"/>
                  <a:gd name="T45" fmla="*/ 142 h 96"/>
                  <a:gd name="T46" fmla="*/ 109 w 334"/>
                  <a:gd name="T47" fmla="*/ 148 h 96"/>
                  <a:gd name="T48" fmla="*/ 0 w 334"/>
                  <a:gd name="T49" fmla="*/ 148 h 96"/>
                  <a:gd name="T50" fmla="*/ 9 w 334"/>
                  <a:gd name="T51" fmla="*/ 142 h 96"/>
                  <a:gd name="T52" fmla="*/ 16 w 334"/>
                  <a:gd name="T53" fmla="*/ 132 h 96"/>
                  <a:gd name="T54" fmla="*/ 18 w 334"/>
                  <a:gd name="T55" fmla="*/ 117 h 96"/>
                  <a:gd name="T56" fmla="*/ 18 w 334"/>
                  <a:gd name="T57" fmla="*/ 32 h 96"/>
                  <a:gd name="T58" fmla="*/ 16 w 334"/>
                  <a:gd name="T59" fmla="*/ 14 h 96"/>
                  <a:gd name="T60" fmla="*/ 9 w 334"/>
                  <a:gd name="T61" fmla="*/ 7 h 96"/>
                  <a:gd name="T62" fmla="*/ 0 w 334"/>
                  <a:gd name="T63" fmla="*/ 0 h 96"/>
                  <a:gd name="T64" fmla="*/ 109 w 334"/>
                  <a:gd name="T65" fmla="*/ 0 h 96"/>
                  <a:gd name="T66" fmla="*/ 96 w 334"/>
                  <a:gd name="T67" fmla="*/ 7 h 96"/>
                  <a:gd name="T68" fmla="*/ 92 w 334"/>
                  <a:gd name="T69" fmla="*/ 14 h 96"/>
                  <a:gd name="T70" fmla="*/ 92 w 334"/>
                  <a:gd name="T71" fmla="*/ 32 h 96"/>
                  <a:gd name="T72" fmla="*/ 92 w 334"/>
                  <a:gd name="T73" fmla="*/ 57 h 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34" h="96">
                    <a:moveTo>
                      <a:pt x="60" y="36"/>
                    </a:moveTo>
                    <a:lnTo>
                      <a:pt x="275" y="36"/>
                    </a:lnTo>
                    <a:lnTo>
                      <a:pt x="275" y="21"/>
                    </a:lnTo>
                    <a:lnTo>
                      <a:pt x="275" y="9"/>
                    </a:lnTo>
                    <a:lnTo>
                      <a:pt x="271" y="4"/>
                    </a:lnTo>
                    <a:lnTo>
                      <a:pt x="265" y="0"/>
                    </a:lnTo>
                    <a:lnTo>
                      <a:pt x="334" y="0"/>
                    </a:lnTo>
                    <a:lnTo>
                      <a:pt x="329" y="4"/>
                    </a:lnTo>
                    <a:lnTo>
                      <a:pt x="325" y="9"/>
                    </a:lnTo>
                    <a:lnTo>
                      <a:pt x="323" y="21"/>
                    </a:lnTo>
                    <a:lnTo>
                      <a:pt x="323" y="75"/>
                    </a:lnTo>
                    <a:lnTo>
                      <a:pt x="325" y="86"/>
                    </a:lnTo>
                    <a:lnTo>
                      <a:pt x="329" y="92"/>
                    </a:lnTo>
                    <a:lnTo>
                      <a:pt x="334" y="96"/>
                    </a:lnTo>
                    <a:lnTo>
                      <a:pt x="265" y="96"/>
                    </a:lnTo>
                    <a:lnTo>
                      <a:pt x="271" y="92"/>
                    </a:lnTo>
                    <a:lnTo>
                      <a:pt x="275" y="86"/>
                    </a:lnTo>
                    <a:lnTo>
                      <a:pt x="275" y="75"/>
                    </a:lnTo>
                    <a:lnTo>
                      <a:pt x="275" y="57"/>
                    </a:lnTo>
                    <a:lnTo>
                      <a:pt x="60" y="57"/>
                    </a:lnTo>
                    <a:lnTo>
                      <a:pt x="60" y="75"/>
                    </a:lnTo>
                    <a:lnTo>
                      <a:pt x="60" y="86"/>
                    </a:lnTo>
                    <a:lnTo>
                      <a:pt x="62" y="92"/>
                    </a:lnTo>
                    <a:lnTo>
                      <a:pt x="70" y="96"/>
                    </a:lnTo>
                    <a:lnTo>
                      <a:pt x="0" y="96"/>
                    </a:lnTo>
                    <a:lnTo>
                      <a:pt x="6" y="92"/>
                    </a:lnTo>
                    <a:lnTo>
                      <a:pt x="10" y="86"/>
                    </a:lnTo>
                    <a:lnTo>
                      <a:pt x="12" y="75"/>
                    </a:lnTo>
                    <a:lnTo>
                      <a:pt x="12" y="21"/>
                    </a:lnTo>
                    <a:lnTo>
                      <a:pt x="10" y="9"/>
                    </a:lnTo>
                    <a:lnTo>
                      <a:pt x="6" y="4"/>
                    </a:lnTo>
                    <a:lnTo>
                      <a:pt x="0" y="0"/>
                    </a:lnTo>
                    <a:lnTo>
                      <a:pt x="70" y="0"/>
                    </a:lnTo>
                    <a:lnTo>
                      <a:pt x="62" y="4"/>
                    </a:lnTo>
                    <a:lnTo>
                      <a:pt x="60" y="9"/>
                    </a:lnTo>
                    <a:lnTo>
                      <a:pt x="60" y="21"/>
                    </a:lnTo>
                    <a:lnTo>
                      <a:pt x="60" y="36"/>
                    </a:lnTo>
                    <a:close/>
                  </a:path>
                </a:pathLst>
              </a:custGeom>
              <a:solidFill>
                <a:srgbClr val="71D2FF"/>
              </a:solidFill>
              <a:ln w="9525">
                <a:noFill/>
                <a:round/>
                <a:headEnd/>
                <a:tailEnd/>
              </a:ln>
            </p:spPr>
            <p:txBody>
              <a:bodyPr/>
              <a:lstStyle/>
              <a:p>
                <a:endParaRPr lang="en-GB"/>
              </a:p>
            </p:txBody>
          </p:sp>
          <p:sp>
            <p:nvSpPr>
              <p:cNvPr id="25" name="Freeform 34"/>
              <p:cNvSpPr>
                <a:spLocks noEditPoints="1"/>
              </p:cNvSpPr>
              <p:nvPr/>
            </p:nvSpPr>
            <p:spPr bwMode="auto">
              <a:xfrm>
                <a:off x="4134" y="208"/>
                <a:ext cx="316" cy="160"/>
              </a:xfrm>
              <a:custGeom>
                <a:avLst/>
                <a:gdLst>
                  <a:gd name="T0" fmla="*/ 164 w 273"/>
                  <a:gd name="T1" fmla="*/ 41 h 139"/>
                  <a:gd name="T2" fmla="*/ 199 w 273"/>
                  <a:gd name="T3" fmla="*/ 0 h 139"/>
                  <a:gd name="T4" fmla="*/ 223 w 273"/>
                  <a:gd name="T5" fmla="*/ 0 h 139"/>
                  <a:gd name="T6" fmla="*/ 263 w 273"/>
                  <a:gd name="T7" fmla="*/ 41 h 139"/>
                  <a:gd name="T8" fmla="*/ 164 w 273"/>
                  <a:gd name="T9" fmla="*/ 41 h 139"/>
                  <a:gd name="T10" fmla="*/ 0 w 273"/>
                  <a:gd name="T11" fmla="*/ 212 h 139"/>
                  <a:gd name="T12" fmla="*/ 128 w 273"/>
                  <a:gd name="T13" fmla="*/ 73 h 139"/>
                  <a:gd name="T14" fmla="*/ 199 w 273"/>
                  <a:gd name="T15" fmla="*/ 73 h 139"/>
                  <a:gd name="T16" fmla="*/ 190 w 273"/>
                  <a:gd name="T17" fmla="*/ 117 h 139"/>
                  <a:gd name="T18" fmla="*/ 233 w 273"/>
                  <a:gd name="T19" fmla="*/ 117 h 139"/>
                  <a:gd name="T20" fmla="*/ 220 w 273"/>
                  <a:gd name="T21" fmla="*/ 73 h 139"/>
                  <a:gd name="T22" fmla="*/ 295 w 273"/>
                  <a:gd name="T23" fmla="*/ 73 h 139"/>
                  <a:gd name="T24" fmla="*/ 424 w 273"/>
                  <a:gd name="T25" fmla="*/ 212 h 139"/>
                  <a:gd name="T26" fmla="*/ 253 w 273"/>
                  <a:gd name="T27" fmla="*/ 212 h 139"/>
                  <a:gd name="T28" fmla="*/ 243 w 273"/>
                  <a:gd name="T29" fmla="*/ 155 h 139"/>
                  <a:gd name="T30" fmla="*/ 181 w 273"/>
                  <a:gd name="T31" fmla="*/ 155 h 139"/>
                  <a:gd name="T32" fmla="*/ 168 w 273"/>
                  <a:gd name="T33" fmla="*/ 212 h 139"/>
                  <a:gd name="T34" fmla="*/ 0 w 273"/>
                  <a:gd name="T35" fmla="*/ 21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3" h="139">
                    <a:moveTo>
                      <a:pt x="106" y="27"/>
                    </a:moveTo>
                    <a:lnTo>
                      <a:pt x="129" y="0"/>
                    </a:lnTo>
                    <a:lnTo>
                      <a:pt x="144" y="0"/>
                    </a:lnTo>
                    <a:lnTo>
                      <a:pt x="169" y="27"/>
                    </a:lnTo>
                    <a:lnTo>
                      <a:pt x="106" y="27"/>
                    </a:lnTo>
                    <a:close/>
                    <a:moveTo>
                      <a:pt x="0" y="139"/>
                    </a:moveTo>
                    <a:lnTo>
                      <a:pt x="83" y="48"/>
                    </a:lnTo>
                    <a:lnTo>
                      <a:pt x="129" y="48"/>
                    </a:lnTo>
                    <a:lnTo>
                      <a:pt x="123" y="77"/>
                    </a:lnTo>
                    <a:lnTo>
                      <a:pt x="150" y="77"/>
                    </a:lnTo>
                    <a:lnTo>
                      <a:pt x="142" y="48"/>
                    </a:lnTo>
                    <a:lnTo>
                      <a:pt x="190" y="48"/>
                    </a:lnTo>
                    <a:lnTo>
                      <a:pt x="273" y="139"/>
                    </a:lnTo>
                    <a:lnTo>
                      <a:pt x="163" y="139"/>
                    </a:lnTo>
                    <a:lnTo>
                      <a:pt x="156" y="102"/>
                    </a:lnTo>
                    <a:lnTo>
                      <a:pt x="117" y="102"/>
                    </a:lnTo>
                    <a:lnTo>
                      <a:pt x="108" y="139"/>
                    </a:lnTo>
                    <a:lnTo>
                      <a:pt x="0" y="139"/>
                    </a:lnTo>
                    <a:close/>
                  </a:path>
                </a:pathLst>
              </a:custGeom>
              <a:solidFill>
                <a:srgbClr val="0034E3"/>
              </a:solidFill>
              <a:ln w="9525">
                <a:noFill/>
                <a:round/>
                <a:headEnd/>
                <a:tailEnd/>
              </a:ln>
            </p:spPr>
            <p:txBody>
              <a:bodyPr/>
              <a:lstStyle/>
              <a:p>
                <a:endParaRPr lang="en-GB"/>
              </a:p>
            </p:txBody>
          </p:sp>
          <p:sp>
            <p:nvSpPr>
              <p:cNvPr id="26" name="Text Box 25"/>
              <p:cNvSpPr txBox="1">
                <a:spLocks noChangeArrowheads="1"/>
              </p:cNvSpPr>
              <p:nvPr/>
            </p:nvSpPr>
            <p:spPr bwMode="auto">
              <a:xfrm>
                <a:off x="130" y="108"/>
                <a:ext cx="330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rgbClr val="800080"/>
                    </a:solidFill>
                    <a:latin typeface="Arial" charset="0"/>
                  </a:defRPr>
                </a:lvl1pPr>
                <a:lvl2pPr marL="742950" indent="-285750" eaLnBrk="0" hangingPunct="0">
                  <a:defRPr sz="4400" b="1">
                    <a:solidFill>
                      <a:srgbClr val="800080"/>
                    </a:solidFill>
                    <a:latin typeface="Arial" charset="0"/>
                  </a:defRPr>
                </a:lvl2pPr>
                <a:lvl3pPr marL="1143000" indent="-228600" eaLnBrk="0" hangingPunct="0">
                  <a:defRPr sz="4400" b="1">
                    <a:solidFill>
                      <a:srgbClr val="800080"/>
                    </a:solidFill>
                    <a:latin typeface="Arial" charset="0"/>
                  </a:defRPr>
                </a:lvl3pPr>
                <a:lvl4pPr marL="1600200" indent="-228600" eaLnBrk="0" hangingPunct="0">
                  <a:defRPr sz="4400" b="1">
                    <a:solidFill>
                      <a:srgbClr val="800080"/>
                    </a:solidFill>
                    <a:latin typeface="Arial" charset="0"/>
                  </a:defRPr>
                </a:lvl4pPr>
                <a:lvl5pPr marL="2057400" indent="-228600" eaLnBrk="0" hangingPunct="0">
                  <a:defRPr sz="4400" b="1">
                    <a:solidFill>
                      <a:srgbClr val="800080"/>
                    </a:solidFill>
                    <a:latin typeface="Arial" charset="0"/>
                  </a:defRPr>
                </a:lvl5pPr>
                <a:lvl6pPr marL="2514600" indent="-228600" algn="ctr" eaLnBrk="0" fontAlgn="base" hangingPunct="0">
                  <a:spcBef>
                    <a:spcPct val="0"/>
                  </a:spcBef>
                  <a:spcAft>
                    <a:spcPct val="0"/>
                  </a:spcAft>
                  <a:defRPr sz="4400" b="1">
                    <a:solidFill>
                      <a:srgbClr val="800080"/>
                    </a:solidFill>
                    <a:latin typeface="Arial" charset="0"/>
                  </a:defRPr>
                </a:lvl6pPr>
                <a:lvl7pPr marL="2971800" indent="-228600" algn="ctr" eaLnBrk="0" fontAlgn="base" hangingPunct="0">
                  <a:spcBef>
                    <a:spcPct val="0"/>
                  </a:spcBef>
                  <a:spcAft>
                    <a:spcPct val="0"/>
                  </a:spcAft>
                  <a:defRPr sz="4400" b="1">
                    <a:solidFill>
                      <a:srgbClr val="800080"/>
                    </a:solidFill>
                    <a:latin typeface="Arial" charset="0"/>
                  </a:defRPr>
                </a:lvl7pPr>
                <a:lvl8pPr marL="3429000" indent="-228600" algn="ctr" eaLnBrk="0" fontAlgn="base" hangingPunct="0">
                  <a:spcBef>
                    <a:spcPct val="0"/>
                  </a:spcBef>
                  <a:spcAft>
                    <a:spcPct val="0"/>
                  </a:spcAft>
                  <a:defRPr sz="4400" b="1">
                    <a:solidFill>
                      <a:srgbClr val="800080"/>
                    </a:solidFill>
                    <a:latin typeface="Arial" charset="0"/>
                  </a:defRPr>
                </a:lvl8pPr>
                <a:lvl9pPr marL="3886200" indent="-228600" algn="ctr" eaLnBrk="0" fontAlgn="base" hangingPunct="0">
                  <a:spcBef>
                    <a:spcPct val="0"/>
                  </a:spcBef>
                  <a:spcAft>
                    <a:spcPct val="0"/>
                  </a:spcAft>
                  <a:defRPr sz="4400" b="1">
                    <a:solidFill>
                      <a:srgbClr val="800080"/>
                    </a:solidFill>
                    <a:latin typeface="Arial" charset="0"/>
                  </a:defRPr>
                </a:lvl9pPr>
              </a:lstStyle>
              <a:p>
                <a:pPr algn="l" eaLnBrk="1" hangingPunct="1">
                  <a:spcBef>
                    <a:spcPct val="50000"/>
                  </a:spcBef>
                  <a:defRPr/>
                </a:pPr>
                <a:r>
                  <a:rPr lang="en-GB" sz="1800" b="0" smtClean="0">
                    <a:solidFill>
                      <a:schemeClr val="bg1"/>
                    </a:solidFill>
                  </a:rPr>
                  <a:t>Safe roads, Reliable journeys, Informed travellers</a:t>
                </a:r>
              </a:p>
            </p:txBody>
          </p:sp>
        </p:grpSp>
        <p:sp>
          <p:nvSpPr>
            <p:cNvPr id="7" name="Rectangle 26"/>
            <p:cNvSpPr>
              <a:spLocks noChangeArrowheads="1"/>
            </p:cNvSpPr>
            <p:nvPr userDrawn="1"/>
          </p:nvSpPr>
          <p:spPr bwMode="auto">
            <a:xfrm>
              <a:off x="-185" y="-104"/>
              <a:ext cx="6215" cy="323"/>
            </a:xfrm>
            <a:prstGeom prst="rect">
              <a:avLst/>
            </a:prstGeom>
            <a:solidFill>
              <a:schemeClr val="bg2"/>
            </a:solidFill>
            <a:ln w="9525">
              <a:noFill/>
              <a:miter lim="800000"/>
              <a:headEnd/>
              <a:tailEnd/>
            </a:ln>
          </p:spPr>
          <p:txBody>
            <a:bodyPr wrap="none" anchor="ctr"/>
            <a:lstStyle/>
            <a:p>
              <a:endParaRPr lang="en-US"/>
            </a:p>
          </p:txBody>
        </p:sp>
      </p:grpSp>
      <p:sp>
        <p:nvSpPr>
          <p:cNvPr id="27" name="Rectangle 36"/>
          <p:cNvSpPr>
            <a:spLocks noChangeArrowheads="1"/>
          </p:cNvSpPr>
          <p:nvPr userDrawn="1"/>
        </p:nvSpPr>
        <p:spPr bwMode="auto">
          <a:xfrm>
            <a:off x="0" y="6286500"/>
            <a:ext cx="9144000" cy="571500"/>
          </a:xfrm>
          <a:prstGeom prst="rect">
            <a:avLst/>
          </a:prstGeom>
          <a:solidFill>
            <a:srgbClr val="FFFFFF"/>
          </a:solidFill>
          <a:ln w="9525" algn="ctr">
            <a:noFill/>
            <a:round/>
            <a:headEnd/>
            <a:tailEnd/>
          </a:ln>
        </p:spPr>
        <p:txBody>
          <a:bodyPr/>
          <a:lstStyle/>
          <a:p>
            <a:endParaRPr lang="en-US"/>
          </a:p>
        </p:txBody>
      </p:sp>
      <p:pic>
        <p:nvPicPr>
          <p:cNvPr id="28" name="Picture 34"/>
          <p:cNvPicPr>
            <a:picLocks noChangeAspect="1" noChangeArrowheads="1"/>
          </p:cNvPicPr>
          <p:nvPr userDrawn="1"/>
        </p:nvPicPr>
        <p:blipFill>
          <a:blip r:embed="rId2" cstate="print"/>
          <a:srcRect/>
          <a:stretch>
            <a:fillRect/>
          </a:stretch>
        </p:blipFill>
        <p:spPr bwMode="auto">
          <a:xfrm>
            <a:off x="250825" y="6381750"/>
            <a:ext cx="1295400" cy="314325"/>
          </a:xfrm>
          <a:prstGeom prst="rect">
            <a:avLst/>
          </a:prstGeom>
          <a:noFill/>
          <a:ln w="9525" algn="ctr">
            <a:noFill/>
            <a:miter lim="800000"/>
            <a:headEnd/>
            <a:tailEnd/>
          </a:ln>
          <a:effectLst/>
        </p:spPr>
      </p:pic>
      <p:pic>
        <p:nvPicPr>
          <p:cNvPr id="29" name="Picture 35"/>
          <p:cNvPicPr>
            <a:picLocks noChangeAspect="1" noChangeArrowheads="1"/>
          </p:cNvPicPr>
          <p:nvPr userDrawn="1"/>
        </p:nvPicPr>
        <p:blipFill>
          <a:blip r:embed="rId3" cstate="print"/>
          <a:srcRect/>
          <a:stretch>
            <a:fillRect/>
          </a:stretch>
        </p:blipFill>
        <p:spPr bwMode="auto">
          <a:xfrm>
            <a:off x="8115300" y="6308725"/>
            <a:ext cx="1028700" cy="390525"/>
          </a:xfrm>
          <a:prstGeom prst="rect">
            <a:avLst/>
          </a:prstGeom>
          <a:noFill/>
          <a:ln w="9525" algn="ctr">
            <a:noFill/>
            <a:miter lim="800000"/>
            <a:headEnd/>
            <a:tailEnd/>
          </a:ln>
          <a:effectLst/>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0263"/>
            <a:ext cx="1943100" cy="52657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830263"/>
            <a:ext cx="5676900" cy="5265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0263"/>
            <a:ext cx="7772400" cy="9223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30263"/>
            <a:ext cx="7772400" cy="9223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830263"/>
            <a:ext cx="7772400" cy="9223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981200"/>
            <a:ext cx="3810000" cy="4114800"/>
          </a:xfrm>
        </p:spPr>
        <p:txBody>
          <a:bodyPr/>
          <a:lstStyle/>
          <a:p>
            <a:pPr lvl="0"/>
            <a:endParaRPr lang="en-GB" noProof="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1975"/>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830263"/>
            <a:ext cx="77724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29"/>
          <p:cNvSpPr>
            <a:spLocks noChangeArrowheads="1"/>
          </p:cNvSpPr>
          <p:nvPr userDrawn="1"/>
        </p:nvSpPr>
        <p:spPr bwMode="auto">
          <a:xfrm>
            <a:off x="0" y="6286500"/>
            <a:ext cx="9144000" cy="571500"/>
          </a:xfrm>
          <a:prstGeom prst="rect">
            <a:avLst/>
          </a:prstGeom>
          <a:solidFill>
            <a:srgbClr val="FFFFFF"/>
          </a:solidFill>
          <a:ln w="9525" algn="ctr">
            <a:noFill/>
            <a:round/>
            <a:headEnd/>
            <a:tailEnd/>
          </a:ln>
        </p:spPr>
        <p:txBody>
          <a:bodyPr/>
          <a:lstStyle/>
          <a:p>
            <a:endParaRPr lang="en-US"/>
          </a:p>
        </p:txBody>
      </p:sp>
      <p:pic>
        <p:nvPicPr>
          <p:cNvPr id="1029" name="Picture 28" descr="MVM logo"/>
          <p:cNvPicPr>
            <a:picLocks noChangeAspect="1" noChangeArrowheads="1"/>
          </p:cNvPicPr>
          <p:nvPr userDrawn="1"/>
        </p:nvPicPr>
        <p:blipFill>
          <a:blip r:embed="rId16" cstate="print"/>
          <a:srcRect/>
          <a:stretch>
            <a:fillRect/>
          </a:stretch>
        </p:blipFill>
        <p:spPr bwMode="auto">
          <a:xfrm>
            <a:off x="142875" y="6429375"/>
            <a:ext cx="1300163" cy="317500"/>
          </a:xfrm>
          <a:prstGeom prst="rect">
            <a:avLst/>
          </a:prstGeom>
          <a:noFill/>
          <a:ln w="9525">
            <a:noFill/>
            <a:miter lim="800000"/>
            <a:headEnd/>
            <a:tailEnd/>
          </a:ln>
        </p:spPr>
      </p:pic>
      <p:sp>
        <p:nvSpPr>
          <p:cNvPr id="1030" name="Rectangle 30"/>
          <p:cNvSpPr>
            <a:spLocks noChangeArrowheads="1"/>
          </p:cNvSpPr>
          <p:nvPr userDrawn="1"/>
        </p:nvSpPr>
        <p:spPr bwMode="auto">
          <a:xfrm>
            <a:off x="0" y="0"/>
            <a:ext cx="9144000" cy="714375"/>
          </a:xfrm>
          <a:prstGeom prst="rect">
            <a:avLst/>
          </a:prstGeom>
          <a:solidFill>
            <a:srgbClr val="FFFFFF"/>
          </a:solidFill>
          <a:ln w="9525" algn="ctr">
            <a:noFill/>
            <a:round/>
            <a:headEnd/>
            <a:tailEnd/>
          </a:ln>
        </p:spPr>
        <p:txBody>
          <a:bodyPr/>
          <a:lstStyle/>
          <a:p>
            <a:endParaRPr lang="en-US"/>
          </a:p>
        </p:txBody>
      </p:sp>
      <p:pic>
        <p:nvPicPr>
          <p:cNvPr id="1031" name="Picture 31" descr="HA logo.png"/>
          <p:cNvPicPr>
            <a:picLocks noChangeAspect="1"/>
          </p:cNvPicPr>
          <p:nvPr userDrawn="1"/>
        </p:nvPicPr>
        <p:blipFill>
          <a:blip r:embed="rId17" cstate="print"/>
          <a:srcRect/>
          <a:stretch>
            <a:fillRect/>
          </a:stretch>
        </p:blipFill>
        <p:spPr bwMode="auto">
          <a:xfrm>
            <a:off x="6786563" y="142875"/>
            <a:ext cx="2119312" cy="388938"/>
          </a:xfrm>
          <a:prstGeom prst="rect">
            <a:avLst/>
          </a:prstGeom>
          <a:noFill/>
          <a:ln w="9525">
            <a:noFill/>
            <a:miter lim="800000"/>
            <a:headEnd/>
            <a:tailEnd/>
          </a:ln>
        </p:spPr>
      </p:pic>
      <p:pic>
        <p:nvPicPr>
          <p:cNvPr id="9246" name="Picture 30"/>
          <p:cNvPicPr>
            <a:picLocks noChangeAspect="1" noChangeArrowheads="1"/>
          </p:cNvPicPr>
          <p:nvPr userDrawn="1"/>
        </p:nvPicPr>
        <p:blipFill>
          <a:blip r:embed="rId18" cstate="print"/>
          <a:srcRect b="25130"/>
          <a:stretch>
            <a:fillRect/>
          </a:stretch>
        </p:blipFill>
        <p:spPr bwMode="auto">
          <a:xfrm>
            <a:off x="8072438" y="6394450"/>
            <a:ext cx="1023937" cy="392113"/>
          </a:xfrm>
          <a:prstGeom prst="rect">
            <a:avLst/>
          </a:prstGeom>
          <a:noFill/>
          <a:ln w="9525">
            <a:noFill/>
            <a:miter lim="800000"/>
            <a:headEnd/>
            <a:tailEnd/>
          </a:ln>
        </p:spPr>
      </p:pic>
      <p:sp>
        <p:nvSpPr>
          <p:cNvPr id="9" name="TextBox 8"/>
          <p:cNvSpPr txBox="1"/>
          <p:nvPr userDrawn="1"/>
        </p:nvSpPr>
        <p:spPr>
          <a:xfrm>
            <a:off x="42863" y="214313"/>
            <a:ext cx="4889500" cy="274637"/>
          </a:xfrm>
          <a:prstGeom prst="rect">
            <a:avLst/>
          </a:prstGeom>
          <a:noFill/>
        </p:spPr>
        <p:txBody>
          <a:bodyPr>
            <a:spAutoFit/>
          </a:bodyPr>
          <a:lstStyle>
            <a:lvl1pPr eaLnBrk="0" hangingPunct="0">
              <a:defRPr sz="4400" b="1">
                <a:solidFill>
                  <a:srgbClr val="800080"/>
                </a:solidFill>
                <a:latin typeface="Arial" charset="0"/>
              </a:defRPr>
            </a:lvl1pPr>
            <a:lvl2pPr marL="742950" indent="-285750" eaLnBrk="0" hangingPunct="0">
              <a:defRPr sz="4400" b="1">
                <a:solidFill>
                  <a:srgbClr val="800080"/>
                </a:solidFill>
                <a:latin typeface="Arial" charset="0"/>
              </a:defRPr>
            </a:lvl2pPr>
            <a:lvl3pPr marL="1143000" indent="-228600" eaLnBrk="0" hangingPunct="0">
              <a:defRPr sz="4400" b="1">
                <a:solidFill>
                  <a:srgbClr val="800080"/>
                </a:solidFill>
                <a:latin typeface="Arial" charset="0"/>
              </a:defRPr>
            </a:lvl3pPr>
            <a:lvl4pPr marL="1600200" indent="-228600" eaLnBrk="0" hangingPunct="0">
              <a:defRPr sz="4400" b="1">
                <a:solidFill>
                  <a:srgbClr val="800080"/>
                </a:solidFill>
                <a:latin typeface="Arial" charset="0"/>
              </a:defRPr>
            </a:lvl4pPr>
            <a:lvl5pPr marL="2057400" indent="-228600" eaLnBrk="0" hangingPunct="0">
              <a:defRPr sz="4400" b="1">
                <a:solidFill>
                  <a:srgbClr val="800080"/>
                </a:solidFill>
                <a:latin typeface="Arial" charset="0"/>
              </a:defRPr>
            </a:lvl5pPr>
            <a:lvl6pPr marL="2514600" indent="-228600" algn="ctr" eaLnBrk="0" fontAlgn="base" hangingPunct="0">
              <a:spcBef>
                <a:spcPct val="0"/>
              </a:spcBef>
              <a:spcAft>
                <a:spcPct val="0"/>
              </a:spcAft>
              <a:defRPr sz="4400" b="1">
                <a:solidFill>
                  <a:srgbClr val="800080"/>
                </a:solidFill>
                <a:latin typeface="Arial" charset="0"/>
              </a:defRPr>
            </a:lvl6pPr>
            <a:lvl7pPr marL="2971800" indent="-228600" algn="ctr" eaLnBrk="0" fontAlgn="base" hangingPunct="0">
              <a:spcBef>
                <a:spcPct val="0"/>
              </a:spcBef>
              <a:spcAft>
                <a:spcPct val="0"/>
              </a:spcAft>
              <a:defRPr sz="4400" b="1">
                <a:solidFill>
                  <a:srgbClr val="800080"/>
                </a:solidFill>
                <a:latin typeface="Arial" charset="0"/>
              </a:defRPr>
            </a:lvl7pPr>
            <a:lvl8pPr marL="3429000" indent="-228600" algn="ctr" eaLnBrk="0" fontAlgn="base" hangingPunct="0">
              <a:spcBef>
                <a:spcPct val="0"/>
              </a:spcBef>
              <a:spcAft>
                <a:spcPct val="0"/>
              </a:spcAft>
              <a:defRPr sz="4400" b="1">
                <a:solidFill>
                  <a:srgbClr val="800080"/>
                </a:solidFill>
                <a:latin typeface="Arial" charset="0"/>
              </a:defRPr>
            </a:lvl8pPr>
            <a:lvl9pPr marL="3886200" indent="-228600" algn="ctr" eaLnBrk="0" fontAlgn="base" hangingPunct="0">
              <a:spcBef>
                <a:spcPct val="0"/>
              </a:spcBef>
              <a:spcAft>
                <a:spcPct val="0"/>
              </a:spcAft>
              <a:defRPr sz="4400" b="1">
                <a:solidFill>
                  <a:srgbClr val="800080"/>
                </a:solidFill>
                <a:latin typeface="Arial" charset="0"/>
              </a:defRPr>
            </a:lvl9pPr>
          </a:lstStyle>
          <a:p>
            <a:pPr algn="l" eaLnBrk="1" hangingPunct="1">
              <a:defRPr/>
            </a:pPr>
            <a:r>
              <a:rPr lang="en-GB" sz="1200" b="0" smtClean="0">
                <a:solidFill>
                  <a:srgbClr val="0C1375"/>
                </a:solidFill>
              </a:rPr>
              <a:t>MVM M1 widening J25-28 scheme – Incident at OB483 on 22 Sep 09</a:t>
            </a:r>
          </a:p>
        </p:txBody>
      </p:sp>
    </p:spTree>
  </p:cSld>
  <p:clrMap bg1="lt1" tx1="dk1" bg2="lt2" tx2="dk2" accent1="accent1" accent2="accent2" accent3="accent3" accent4="accent4" accent5="accent5" accent6="accent6" hlink="hlink" folHlink="folHlink"/>
  <p:sldLayoutIdLst>
    <p:sldLayoutId id="2147483833"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blinds(horizontal)">
                                      <p:cBhvr>
                                        <p:cTn id="7" dur="500"/>
                                        <p:tgtEl>
                                          <p:spTgt spid="9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CC"/>
        </a:buClr>
        <a:buChar char="•"/>
        <a:defRPr sz="2800">
          <a:solidFill>
            <a:schemeClr val="tx1"/>
          </a:solidFill>
          <a:latin typeface="+mn-lt"/>
        </a:defRPr>
      </a:lvl2pPr>
      <a:lvl3pPr marL="1143000" indent="-228600" algn="l" rtl="0" eaLnBrk="0" fontAlgn="base" hangingPunct="0">
        <a:spcBef>
          <a:spcPct val="20000"/>
        </a:spcBef>
        <a:spcAft>
          <a:spcPct val="0"/>
        </a:spcAft>
        <a:buClr>
          <a:srgbClr val="0000CC"/>
        </a:buClr>
        <a:buChar char="•"/>
        <a:defRPr sz="2400">
          <a:solidFill>
            <a:schemeClr val="tx1"/>
          </a:solidFill>
          <a:latin typeface="+mn-lt"/>
        </a:defRPr>
      </a:lvl3pPr>
      <a:lvl4pPr marL="1600200" indent="-228600" algn="l" rtl="0" eaLnBrk="0" fontAlgn="base" hangingPunct="0">
        <a:spcBef>
          <a:spcPct val="20000"/>
        </a:spcBef>
        <a:spcAft>
          <a:spcPct val="0"/>
        </a:spcAft>
        <a:buClr>
          <a:srgbClr val="0000CC"/>
        </a:buClr>
        <a:buChar char="•"/>
        <a:defRPr sz="2000">
          <a:solidFill>
            <a:schemeClr val="tx1"/>
          </a:solidFill>
          <a:latin typeface="+mn-lt"/>
        </a:defRPr>
      </a:lvl4pPr>
      <a:lvl5pPr marL="2057400" indent="-228600" algn="l" rtl="0" eaLnBrk="0" fontAlgn="base" hangingPunct="0">
        <a:spcBef>
          <a:spcPct val="20000"/>
        </a:spcBef>
        <a:spcAft>
          <a:spcPct val="0"/>
        </a:spcAft>
        <a:buClr>
          <a:srgbClr val="0000CC"/>
        </a:buClr>
        <a:buChar char="•"/>
        <a:defRPr sz="2000">
          <a:solidFill>
            <a:schemeClr val="tx1"/>
          </a:solidFill>
          <a:latin typeface="+mn-lt"/>
        </a:defRPr>
      </a:lvl5pPr>
      <a:lvl6pPr marL="2514600" indent="-228600" algn="l" rtl="0" fontAlgn="base">
        <a:spcBef>
          <a:spcPct val="20000"/>
        </a:spcBef>
        <a:spcAft>
          <a:spcPct val="0"/>
        </a:spcAft>
        <a:buClr>
          <a:srgbClr val="0000CC"/>
        </a:buClr>
        <a:buChar char="•"/>
        <a:defRPr sz="2000">
          <a:solidFill>
            <a:schemeClr val="tx1"/>
          </a:solidFill>
          <a:latin typeface="+mn-lt"/>
        </a:defRPr>
      </a:lvl6pPr>
      <a:lvl7pPr marL="2971800" indent="-228600" algn="l" rtl="0" fontAlgn="base">
        <a:spcBef>
          <a:spcPct val="20000"/>
        </a:spcBef>
        <a:spcAft>
          <a:spcPct val="0"/>
        </a:spcAft>
        <a:buClr>
          <a:srgbClr val="0000CC"/>
        </a:buClr>
        <a:buChar char="•"/>
        <a:defRPr sz="2000">
          <a:solidFill>
            <a:schemeClr val="tx1"/>
          </a:solidFill>
          <a:latin typeface="+mn-lt"/>
        </a:defRPr>
      </a:lvl7pPr>
      <a:lvl8pPr marL="3429000" indent="-228600" algn="l" rtl="0" fontAlgn="base">
        <a:spcBef>
          <a:spcPct val="20000"/>
        </a:spcBef>
        <a:spcAft>
          <a:spcPct val="0"/>
        </a:spcAft>
        <a:buClr>
          <a:srgbClr val="0000CC"/>
        </a:buClr>
        <a:buChar char="•"/>
        <a:defRPr sz="2000">
          <a:solidFill>
            <a:schemeClr val="tx1"/>
          </a:solidFill>
          <a:latin typeface="+mn-lt"/>
        </a:defRPr>
      </a:lvl8pPr>
      <a:lvl9pPr marL="3886200" indent="-228600" algn="l" rtl="0" fontAlgn="base">
        <a:spcBef>
          <a:spcPct val="20000"/>
        </a:spcBef>
        <a:spcAft>
          <a:spcPct val="0"/>
        </a:spcAft>
        <a:buClr>
          <a:srgbClr val="0000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684213" y="1571625"/>
            <a:ext cx="7847012" cy="4392613"/>
          </a:xfrm>
        </p:spPr>
        <p:txBody>
          <a:bodyPr/>
          <a:lstStyle/>
          <a:p>
            <a:pPr eaLnBrk="1" hangingPunct="1">
              <a:defRPr/>
            </a:pPr>
            <a:r>
              <a:rPr lang="en-GB" b="1" dirty="0" smtClean="0">
                <a:solidFill>
                  <a:srgbClr val="FFFF00"/>
                </a:solidFill>
                <a:effectLst>
                  <a:outerShdw blurRad="38100" dist="38100" dir="2700000" algn="tl">
                    <a:srgbClr val="000000"/>
                  </a:outerShdw>
                </a:effectLst>
              </a:rPr>
              <a:t>EXCAVATOR INCIDENT </a:t>
            </a:r>
            <a:br>
              <a:rPr lang="en-GB" b="1" dirty="0" smtClean="0">
                <a:solidFill>
                  <a:srgbClr val="FFFF00"/>
                </a:solidFill>
                <a:effectLst>
                  <a:outerShdw blurRad="38100" dist="38100" dir="2700000" algn="tl">
                    <a:srgbClr val="000000"/>
                  </a:outerShdw>
                </a:effectLst>
              </a:rPr>
            </a:br>
            <a:r>
              <a:rPr lang="en-GB" b="1" dirty="0" smtClean="0">
                <a:solidFill>
                  <a:srgbClr val="FFFF00"/>
                </a:solidFill>
                <a:effectLst>
                  <a:outerShdw blurRad="38100" dist="38100" dir="2700000" algn="tl">
                    <a:srgbClr val="000000"/>
                  </a:outerShdw>
                </a:effectLst>
              </a:rPr>
              <a:t>ON </a:t>
            </a:r>
            <a:br>
              <a:rPr lang="en-GB" b="1" dirty="0" smtClean="0">
                <a:solidFill>
                  <a:srgbClr val="FFFF00"/>
                </a:solidFill>
                <a:effectLst>
                  <a:outerShdw blurRad="38100" dist="38100" dir="2700000" algn="tl">
                    <a:srgbClr val="000000"/>
                  </a:outerShdw>
                </a:effectLst>
              </a:rPr>
            </a:br>
            <a:r>
              <a:rPr lang="en-GB" b="1" dirty="0" smtClean="0">
                <a:solidFill>
                  <a:srgbClr val="FFFF00"/>
                </a:solidFill>
                <a:effectLst>
                  <a:outerShdw blurRad="38100" dist="38100" dir="2700000" algn="tl">
                    <a:srgbClr val="000000"/>
                  </a:outerShdw>
                </a:effectLst>
              </a:rPr>
              <a:t>22 SEP 2009 </a:t>
            </a:r>
            <a:r>
              <a:rPr lang="en-GB" sz="4800" b="1" dirty="0" smtClean="0">
                <a:solidFill>
                  <a:srgbClr val="FFFF00"/>
                </a:solidFill>
                <a:effectLst>
                  <a:outerShdw blurRad="38100" dist="38100" dir="2700000" algn="tl">
                    <a:srgbClr val="000000"/>
                  </a:outerShdw>
                </a:effectLst>
              </a:rPr>
              <a:t/>
            </a:r>
            <a:br>
              <a:rPr lang="en-GB" sz="4800" b="1" dirty="0" smtClean="0">
                <a:solidFill>
                  <a:srgbClr val="FFFF00"/>
                </a:solidFill>
                <a:effectLst>
                  <a:outerShdw blurRad="38100" dist="38100" dir="2700000" algn="tl">
                    <a:srgbClr val="000000"/>
                  </a:outerShdw>
                </a:effectLst>
              </a:rPr>
            </a:br>
            <a:r>
              <a:rPr lang="en-GB" sz="2000" b="1" dirty="0" smtClean="0">
                <a:solidFill>
                  <a:srgbClr val="FFFF00"/>
                </a:solidFill>
                <a:effectLst>
                  <a:outerShdw blurRad="38100" dist="38100" dir="2700000" algn="tl">
                    <a:srgbClr val="000000"/>
                  </a:outerShdw>
                </a:effectLst>
              </a:rPr>
              <a:t>[Prompted the introduction of blue coloured road cones adj to and beneath overhead structures to provide a  visual reminder of the fixed hazard above]</a:t>
            </a:r>
            <a:r>
              <a:rPr lang="en-GB" sz="2000" b="1" dirty="0" smtClean="0">
                <a:solidFill>
                  <a:srgbClr val="800080"/>
                </a:solidFill>
                <a:effectLst>
                  <a:outerShdw blurRad="38100" dist="38100" dir="2700000" algn="tl">
                    <a:srgbClr val="000000"/>
                  </a:outerShdw>
                </a:effectLst>
              </a:rPr>
              <a:t> </a:t>
            </a:r>
            <a:r>
              <a:rPr lang="en-GB" sz="2000" b="1" dirty="0" smtClean="0">
                <a:solidFill>
                  <a:srgbClr val="800080"/>
                </a:solidFill>
              </a:rPr>
              <a:t/>
            </a:r>
            <a:br>
              <a:rPr lang="en-GB" sz="2000" b="1" dirty="0" smtClean="0">
                <a:solidFill>
                  <a:srgbClr val="800080"/>
                </a:solidFill>
              </a:rPr>
            </a:br>
            <a:r>
              <a:rPr lang="en-GB" b="1" dirty="0" smtClean="0">
                <a:solidFill>
                  <a:srgbClr val="000066"/>
                </a:solidFill>
              </a:rPr>
              <a:t/>
            </a:r>
            <a:br>
              <a:rPr lang="en-GB" b="1" dirty="0" smtClean="0">
                <a:solidFill>
                  <a:srgbClr val="000066"/>
                </a:solidFill>
              </a:rPr>
            </a:br>
            <a:r>
              <a:rPr lang="en-GB" sz="2800" b="1" dirty="0" smtClean="0">
                <a:solidFill>
                  <a:schemeClr val="bg1"/>
                </a:solidFill>
                <a:effectLst>
                  <a:outerShdw blurRad="38100" dist="38100" dir="2700000" algn="tl">
                    <a:srgbClr val="000000"/>
                  </a:outerShdw>
                </a:effectLst>
              </a:rPr>
              <a:t>MVM M1 widening J25-28 scheme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smtClean="0"/>
          </a:p>
        </p:txBody>
      </p:sp>
      <p:sp>
        <p:nvSpPr>
          <p:cNvPr id="12291" name="Rectangle 3"/>
          <p:cNvSpPr>
            <a:spLocks noGrp="1" noChangeArrowheads="1"/>
          </p:cNvSpPr>
          <p:nvPr>
            <p:ph type="body" idx="1"/>
          </p:nvPr>
        </p:nvSpPr>
        <p:spPr/>
        <p:txBody>
          <a:bodyPr/>
          <a:lstStyle/>
          <a:p>
            <a:endParaRPr lang="en-US" smtClean="0"/>
          </a:p>
        </p:txBody>
      </p:sp>
      <p:pic>
        <p:nvPicPr>
          <p:cNvPr id="12292" name="Picture 6"/>
          <p:cNvPicPr>
            <a:picLocks noChangeAspect="1" noChangeArrowheads="1"/>
          </p:cNvPicPr>
          <p:nvPr/>
        </p:nvPicPr>
        <p:blipFill>
          <a:blip r:embed="rId3" cstate="print"/>
          <a:srcRect/>
          <a:stretch>
            <a:fillRect/>
          </a:stretch>
        </p:blipFill>
        <p:spPr bwMode="auto">
          <a:xfrm>
            <a:off x="9525" y="12700"/>
            <a:ext cx="9124950" cy="6838950"/>
          </a:xfrm>
          <a:prstGeom prst="rect">
            <a:avLst/>
          </a:prstGeom>
          <a:noFill/>
          <a:ln w="9525" algn="ctr">
            <a:noFill/>
            <a:miter lim="800000"/>
            <a:headEnd/>
            <a:tailEnd/>
          </a:ln>
          <a:effectLst/>
        </p:spPr>
      </p:pic>
      <p:sp>
        <p:nvSpPr>
          <p:cNvPr id="12293" name="TextBox 4"/>
          <p:cNvSpPr txBox="1">
            <a:spLocks noChangeArrowheads="1"/>
          </p:cNvSpPr>
          <p:nvPr/>
        </p:nvSpPr>
        <p:spPr bwMode="auto">
          <a:xfrm>
            <a:off x="827088" y="5805488"/>
            <a:ext cx="7273925" cy="708025"/>
          </a:xfrm>
          <a:prstGeom prst="rect">
            <a:avLst/>
          </a:prstGeom>
          <a:solidFill>
            <a:srgbClr val="FFFFCC"/>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in </a:t>
            </a:r>
            <a:r>
              <a:rPr lang="en-GB" sz="2000">
                <a:solidFill>
                  <a:schemeClr val="tx1"/>
                </a:solidFill>
              </a:rPr>
              <a:t>Oct-09</a:t>
            </a:r>
          </a:p>
          <a:p>
            <a:r>
              <a:rPr lang="en-GB" sz="2000" b="0">
                <a:solidFill>
                  <a:schemeClr val="tx1"/>
                </a:solidFill>
              </a:rPr>
              <a:t>Showing blue coloured road cones, and signage, in place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smtClean="0"/>
          </a:p>
        </p:txBody>
      </p:sp>
      <p:sp>
        <p:nvSpPr>
          <p:cNvPr id="13315" name="Rectangle 3"/>
          <p:cNvSpPr>
            <a:spLocks noGrp="1" noChangeArrowheads="1"/>
          </p:cNvSpPr>
          <p:nvPr>
            <p:ph type="body" idx="1"/>
          </p:nvPr>
        </p:nvSpPr>
        <p:spPr/>
        <p:txBody>
          <a:bodyPr/>
          <a:lstStyle/>
          <a:p>
            <a:endParaRPr lang="en-US" smtClean="0"/>
          </a:p>
        </p:txBody>
      </p:sp>
      <p:pic>
        <p:nvPicPr>
          <p:cNvPr id="13316" name="Picture 6"/>
          <p:cNvPicPr>
            <a:picLocks noChangeAspect="1" noChangeArrowheads="1"/>
          </p:cNvPicPr>
          <p:nvPr/>
        </p:nvPicPr>
        <p:blipFill>
          <a:blip r:embed="rId3" cstate="print"/>
          <a:srcRect/>
          <a:stretch>
            <a:fillRect/>
          </a:stretch>
        </p:blipFill>
        <p:spPr bwMode="auto">
          <a:xfrm>
            <a:off x="9525" y="12700"/>
            <a:ext cx="9124950" cy="6838950"/>
          </a:xfrm>
          <a:prstGeom prst="rect">
            <a:avLst/>
          </a:prstGeom>
          <a:noFill/>
          <a:ln w="9525" algn="ctr">
            <a:noFill/>
            <a:miter lim="800000"/>
            <a:headEnd/>
            <a:tailEnd/>
          </a:ln>
          <a:effectLst/>
        </p:spPr>
      </p:pic>
      <p:sp>
        <p:nvSpPr>
          <p:cNvPr id="13317" name="TextBox 4"/>
          <p:cNvSpPr txBox="1">
            <a:spLocks noChangeArrowheads="1"/>
          </p:cNvSpPr>
          <p:nvPr/>
        </p:nvSpPr>
        <p:spPr bwMode="auto">
          <a:xfrm>
            <a:off x="827088" y="5805488"/>
            <a:ext cx="7273925" cy="708025"/>
          </a:xfrm>
          <a:prstGeom prst="rect">
            <a:avLst/>
          </a:prstGeom>
          <a:solidFill>
            <a:srgbClr val="FFFFCC"/>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in </a:t>
            </a:r>
            <a:r>
              <a:rPr lang="en-GB" sz="2000">
                <a:solidFill>
                  <a:schemeClr val="tx1"/>
                </a:solidFill>
              </a:rPr>
              <a:t>Oct-09</a:t>
            </a:r>
          </a:p>
          <a:p>
            <a:r>
              <a:rPr lang="en-GB" sz="2000" b="0">
                <a:solidFill>
                  <a:schemeClr val="tx1"/>
                </a:solidFill>
              </a:rPr>
              <a:t>Showing blue coloured road cones, and signage, in place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2" descr="D:\MVM\2 - MVM - M Drive\06 - Photographs\2009\2009 10\2009 10 27 - Road cones on site\SANY0297.JPG"/>
          <p:cNvPicPr>
            <a:picLocks noChangeAspect="1" noChangeArrowheads="1"/>
          </p:cNvPicPr>
          <p:nvPr/>
        </p:nvPicPr>
        <p:blipFill>
          <a:blip r:embed="rId3" cstate="print"/>
          <a:srcRect/>
          <a:stretch>
            <a:fillRect/>
          </a:stretch>
        </p:blipFill>
        <p:spPr bwMode="auto">
          <a:xfrm>
            <a:off x="-20638" y="-7938"/>
            <a:ext cx="9180513" cy="6884988"/>
          </a:xfrm>
          <a:prstGeom prst="rect">
            <a:avLst/>
          </a:prstGeom>
          <a:noFill/>
          <a:ln w="9525">
            <a:noFill/>
            <a:miter lim="800000"/>
            <a:headEnd/>
            <a:tailEnd/>
          </a:ln>
        </p:spPr>
      </p:pic>
      <p:sp>
        <p:nvSpPr>
          <p:cNvPr id="14341" name="TextBox 4"/>
          <p:cNvSpPr txBox="1">
            <a:spLocks noChangeArrowheads="1"/>
          </p:cNvSpPr>
          <p:nvPr/>
        </p:nvSpPr>
        <p:spPr bwMode="auto">
          <a:xfrm>
            <a:off x="827088" y="5805488"/>
            <a:ext cx="7273925" cy="708025"/>
          </a:xfrm>
          <a:prstGeom prst="rect">
            <a:avLst/>
          </a:prstGeom>
          <a:solidFill>
            <a:srgbClr val="CCFFCC"/>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from late </a:t>
            </a:r>
            <a:r>
              <a:rPr lang="en-GB" sz="2000">
                <a:solidFill>
                  <a:schemeClr val="tx1"/>
                </a:solidFill>
              </a:rPr>
              <a:t>Oct-09</a:t>
            </a:r>
          </a:p>
          <a:p>
            <a:r>
              <a:rPr lang="en-GB" sz="2000" b="0">
                <a:solidFill>
                  <a:schemeClr val="tx1"/>
                </a:solidFill>
              </a:rPr>
              <a:t>Showing addition of 4.7m high max. travelling height signs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endParaRPr lang="en-US" smtClean="0"/>
          </a:p>
        </p:txBody>
      </p:sp>
      <p:pic>
        <p:nvPicPr>
          <p:cNvPr id="15364" name="Picture 2" descr="D:\MVM\2 - MVM - M Drive\06 - Photographs\2009\2009 10\2009 10 27 - Road cones on site\SANY0298.JPG"/>
          <p:cNvPicPr>
            <a:picLocks noChangeAspect="1" noChangeArrowheads="1"/>
          </p:cNvPicPr>
          <p:nvPr/>
        </p:nvPicPr>
        <p:blipFill>
          <a:blip r:embed="rId3" cstate="print"/>
          <a:srcRect/>
          <a:stretch>
            <a:fillRect/>
          </a:stretch>
        </p:blipFill>
        <p:spPr bwMode="auto">
          <a:xfrm>
            <a:off x="-36513" y="33338"/>
            <a:ext cx="9180513" cy="6884987"/>
          </a:xfrm>
          <a:prstGeom prst="rect">
            <a:avLst/>
          </a:prstGeom>
          <a:noFill/>
          <a:ln w="9525">
            <a:noFill/>
            <a:miter lim="800000"/>
            <a:headEnd/>
            <a:tailEnd/>
          </a:ln>
        </p:spPr>
      </p:pic>
      <p:sp>
        <p:nvSpPr>
          <p:cNvPr id="15365" name="TextBox 4"/>
          <p:cNvSpPr txBox="1">
            <a:spLocks noChangeArrowheads="1"/>
          </p:cNvSpPr>
          <p:nvPr/>
        </p:nvSpPr>
        <p:spPr bwMode="auto">
          <a:xfrm>
            <a:off x="827088" y="5805488"/>
            <a:ext cx="7273925" cy="708025"/>
          </a:xfrm>
          <a:prstGeom prst="rect">
            <a:avLst/>
          </a:prstGeom>
          <a:solidFill>
            <a:srgbClr val="CCFFCC"/>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from late</a:t>
            </a:r>
            <a:r>
              <a:rPr lang="en-GB" sz="2000">
                <a:solidFill>
                  <a:schemeClr val="tx1"/>
                </a:solidFill>
              </a:rPr>
              <a:t> Oct-09</a:t>
            </a:r>
          </a:p>
          <a:p>
            <a:r>
              <a:rPr lang="en-GB" sz="2000" b="0">
                <a:solidFill>
                  <a:schemeClr val="tx1"/>
                </a:solidFill>
              </a:rPr>
              <a:t>Showing addition of 4.7m high max. travelling height signs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2" descr="D:\MVM\2 - MVM - M Drive\06 - Photographs\2009\2009 12\2009 12 - photo's\webORR9.jpg"/>
          <p:cNvPicPr>
            <a:picLocks noChangeAspect="1" noChangeArrowheads="1"/>
          </p:cNvPicPr>
          <p:nvPr/>
        </p:nvPicPr>
        <p:blipFill>
          <a:blip r:embed="rId3" cstate="print"/>
          <a:srcRect/>
          <a:stretch>
            <a:fillRect/>
          </a:stretch>
        </p:blipFill>
        <p:spPr bwMode="auto">
          <a:xfrm>
            <a:off x="-36513" y="0"/>
            <a:ext cx="9180513" cy="6884988"/>
          </a:xfrm>
          <a:prstGeom prst="rect">
            <a:avLst/>
          </a:prstGeom>
          <a:noFill/>
          <a:ln w="9525">
            <a:noFill/>
            <a:miter lim="800000"/>
            <a:headEnd/>
            <a:tailEnd/>
          </a:ln>
        </p:spPr>
      </p:pic>
      <p:sp>
        <p:nvSpPr>
          <p:cNvPr id="16389" name="TextBox 4"/>
          <p:cNvSpPr txBox="1">
            <a:spLocks noChangeArrowheads="1"/>
          </p:cNvSpPr>
          <p:nvPr/>
        </p:nvSpPr>
        <p:spPr bwMode="auto">
          <a:xfrm>
            <a:off x="395288" y="5805488"/>
            <a:ext cx="8280400" cy="1016000"/>
          </a:xfrm>
          <a:prstGeom prst="rect">
            <a:avLst/>
          </a:prstGeom>
          <a:solidFill>
            <a:srgbClr val="CCFFFF"/>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from early </a:t>
            </a:r>
            <a:r>
              <a:rPr lang="en-GB" sz="2000">
                <a:solidFill>
                  <a:schemeClr val="tx1"/>
                </a:solidFill>
              </a:rPr>
              <a:t>Nov-09</a:t>
            </a:r>
          </a:p>
          <a:p>
            <a:r>
              <a:rPr lang="en-GB" sz="2000" b="0">
                <a:solidFill>
                  <a:schemeClr val="tx1"/>
                </a:solidFill>
              </a:rPr>
              <a:t>Showing addition of site traffic only plate beneath the 4.7m high max. travelling height signs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solidFill>
                  <a:schemeClr val="bg1"/>
                </a:solidFill>
                <a:cs typeface="Arial" charset="0"/>
              </a:rPr>
              <a:t>Incident summary  </a:t>
            </a:r>
          </a:p>
        </p:txBody>
      </p:sp>
      <p:sp>
        <p:nvSpPr>
          <p:cNvPr id="4099" name="Content Placeholder 2"/>
          <p:cNvSpPr>
            <a:spLocks noGrp="1"/>
          </p:cNvSpPr>
          <p:nvPr>
            <p:ph idx="1"/>
          </p:nvPr>
        </p:nvSpPr>
        <p:spPr>
          <a:xfrm>
            <a:off x="468313" y="1700213"/>
            <a:ext cx="8229600" cy="4105275"/>
          </a:xfrm>
        </p:spPr>
        <p:txBody>
          <a:bodyPr/>
          <a:lstStyle/>
          <a:p>
            <a:pPr marL="0" indent="0" algn="just">
              <a:lnSpc>
                <a:spcPct val="110000"/>
              </a:lnSpc>
              <a:spcAft>
                <a:spcPts val="600"/>
              </a:spcAft>
              <a:buFontTx/>
              <a:buNone/>
            </a:pPr>
            <a:r>
              <a:rPr lang="en-US" sz="2000" smtClean="0">
                <a:solidFill>
                  <a:schemeClr val="bg1"/>
                </a:solidFill>
                <a:cs typeface="Arial" charset="0"/>
              </a:rPr>
              <a:t>On Tuesday 22 September 2009 - The Driver/Operator of an Hydraulic Wheeled Excavator sustained a Fractured Skull and a collapsed Lung after he was ejected through the front of the Cab of the Excavator, on the MVM M1 widening J25-28 Project</a:t>
            </a:r>
            <a:endParaRPr lang="en-GB" sz="2000" smtClean="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solidFill>
                  <a:schemeClr val="bg1"/>
                </a:solidFill>
                <a:cs typeface="Arial" charset="0"/>
              </a:rPr>
              <a:t>What happened </a:t>
            </a:r>
            <a:r>
              <a:rPr lang="en-GB" sz="2000" smtClean="0">
                <a:solidFill>
                  <a:schemeClr val="bg1"/>
                </a:solidFill>
                <a:cs typeface="Arial" charset="0"/>
              </a:rPr>
              <a:t>(Slide 1 of 2)  </a:t>
            </a:r>
          </a:p>
        </p:txBody>
      </p:sp>
      <p:sp>
        <p:nvSpPr>
          <p:cNvPr id="3" name="Content Placeholder 2"/>
          <p:cNvSpPr>
            <a:spLocks noGrp="1"/>
          </p:cNvSpPr>
          <p:nvPr>
            <p:ph idx="1"/>
          </p:nvPr>
        </p:nvSpPr>
        <p:spPr>
          <a:xfrm>
            <a:off x="468313" y="1700213"/>
            <a:ext cx="8229600" cy="4105275"/>
          </a:xfrm>
        </p:spPr>
        <p:txBody>
          <a:bodyPr>
            <a:normAutofit fontScale="92500"/>
          </a:bodyPr>
          <a:lstStyle/>
          <a:p>
            <a:pPr algn="just">
              <a:lnSpc>
                <a:spcPct val="110000"/>
              </a:lnSpc>
              <a:spcAft>
                <a:spcPts val="1200"/>
              </a:spcAft>
              <a:buClr>
                <a:schemeClr val="bg1"/>
              </a:buClr>
              <a:defRPr/>
            </a:pPr>
            <a:r>
              <a:rPr lang="en-US" sz="2200" dirty="0" smtClean="0">
                <a:solidFill>
                  <a:schemeClr val="bg1"/>
                </a:solidFill>
              </a:rPr>
              <a:t>The </a:t>
            </a:r>
            <a:r>
              <a:rPr lang="en-US" sz="2200" dirty="0">
                <a:solidFill>
                  <a:schemeClr val="bg1"/>
                </a:solidFill>
              </a:rPr>
              <a:t>Excavator had been travelling between Two Gantry Base locations along the Project’s Central Reserve work area, with the Excavator’s Dipper Arm in a raised position, the top of which was measured (post incident) at 6.50m above ground level</a:t>
            </a:r>
            <a:endParaRPr lang="en-GB" sz="2200" dirty="0">
              <a:solidFill>
                <a:schemeClr val="bg1"/>
              </a:solidFill>
            </a:endParaRPr>
          </a:p>
          <a:p>
            <a:pPr algn="just">
              <a:lnSpc>
                <a:spcPct val="110000"/>
              </a:lnSpc>
              <a:spcAft>
                <a:spcPts val="1200"/>
              </a:spcAft>
              <a:buClr>
                <a:schemeClr val="bg1"/>
              </a:buClr>
              <a:defRPr/>
            </a:pPr>
            <a:r>
              <a:rPr lang="en-US" sz="2200" dirty="0">
                <a:solidFill>
                  <a:schemeClr val="bg1"/>
                </a:solidFill>
              </a:rPr>
              <a:t>As the Excavator reached the 1</a:t>
            </a:r>
            <a:r>
              <a:rPr lang="en-US" sz="2200" baseline="30000" dirty="0">
                <a:solidFill>
                  <a:schemeClr val="bg1"/>
                </a:solidFill>
              </a:rPr>
              <a:t>st</a:t>
            </a:r>
            <a:r>
              <a:rPr lang="en-US" sz="2200" dirty="0">
                <a:solidFill>
                  <a:schemeClr val="bg1"/>
                </a:solidFill>
              </a:rPr>
              <a:t> existing Motorway Over-bridge, the top of the Dipper Arm struck the edge of the Soffit of the Bridge causing the Excavator to come to a sudden halt</a:t>
            </a:r>
            <a:r>
              <a:rPr lang="en-US" sz="2200" dirty="0" smtClean="0">
                <a:solidFill>
                  <a:schemeClr val="bg1"/>
                </a:solidFill>
              </a:rPr>
              <a:t>.</a:t>
            </a:r>
          </a:p>
          <a:p>
            <a:pPr algn="just">
              <a:lnSpc>
                <a:spcPct val="110000"/>
              </a:lnSpc>
              <a:spcAft>
                <a:spcPts val="1200"/>
              </a:spcAft>
              <a:buClr>
                <a:schemeClr val="bg1"/>
              </a:buClr>
              <a:defRPr/>
            </a:pPr>
            <a:r>
              <a:rPr lang="en-US" sz="2200" dirty="0" smtClean="0">
                <a:solidFill>
                  <a:schemeClr val="bg1"/>
                </a:solidFill>
              </a:rPr>
              <a:t>The </a:t>
            </a:r>
            <a:r>
              <a:rPr lang="en-US" sz="2200" dirty="0">
                <a:solidFill>
                  <a:schemeClr val="bg1"/>
                </a:solidFill>
              </a:rPr>
              <a:t>point of impact on the soffit of the Motorway Over-bridge was measured (post incident) at 6.15m above ground level (see </a:t>
            </a:r>
            <a:r>
              <a:rPr lang="en-US" sz="2200" dirty="0" smtClean="0">
                <a:solidFill>
                  <a:schemeClr val="bg1"/>
                </a:solidFill>
              </a:rPr>
              <a:t>photographs on following slides)</a:t>
            </a:r>
            <a:endParaRPr lang="en-GB" sz="22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mtClean="0">
                <a:solidFill>
                  <a:schemeClr val="bg1"/>
                </a:solidFill>
                <a:cs typeface="Arial" charset="0"/>
              </a:rPr>
              <a:t>What happened </a:t>
            </a:r>
            <a:r>
              <a:rPr lang="en-GB" sz="2000" smtClean="0">
                <a:solidFill>
                  <a:schemeClr val="bg1"/>
                </a:solidFill>
                <a:cs typeface="Arial" charset="0"/>
              </a:rPr>
              <a:t>(Slide 2 of 2)  </a:t>
            </a:r>
          </a:p>
        </p:txBody>
      </p:sp>
      <p:sp>
        <p:nvSpPr>
          <p:cNvPr id="3" name="Content Placeholder 2"/>
          <p:cNvSpPr>
            <a:spLocks noGrp="1"/>
          </p:cNvSpPr>
          <p:nvPr>
            <p:ph idx="1"/>
          </p:nvPr>
        </p:nvSpPr>
        <p:spPr>
          <a:xfrm>
            <a:off x="468313" y="1700213"/>
            <a:ext cx="8229600" cy="4105275"/>
          </a:xfrm>
        </p:spPr>
        <p:txBody>
          <a:bodyPr>
            <a:normAutofit fontScale="92500"/>
          </a:bodyPr>
          <a:lstStyle/>
          <a:p>
            <a:pPr algn="just">
              <a:lnSpc>
                <a:spcPct val="110000"/>
              </a:lnSpc>
              <a:spcAft>
                <a:spcPts val="1200"/>
              </a:spcAft>
              <a:buClr>
                <a:schemeClr val="bg1"/>
              </a:buClr>
              <a:defRPr/>
            </a:pPr>
            <a:r>
              <a:rPr lang="en-US" sz="2200" dirty="0" smtClean="0">
                <a:solidFill>
                  <a:schemeClr val="bg1"/>
                </a:solidFill>
              </a:rPr>
              <a:t>The </a:t>
            </a:r>
            <a:r>
              <a:rPr lang="en-US" sz="2200" dirty="0">
                <a:solidFill>
                  <a:schemeClr val="bg1"/>
                </a:solidFill>
              </a:rPr>
              <a:t>Driver/Operator (abbr. IP) was thrown forwards, over the Floor Mounted Steering Column and through the front of the Cab of the Excavator. The front of the Cab was open, and the window was in a raised position</a:t>
            </a:r>
            <a:r>
              <a:rPr lang="en-US" sz="2200" dirty="0" smtClean="0">
                <a:solidFill>
                  <a:schemeClr val="bg1"/>
                </a:solidFill>
              </a:rPr>
              <a:t>. He was not wearing his lap restraint.</a:t>
            </a:r>
            <a:endParaRPr lang="en-GB" sz="2200" dirty="0">
              <a:solidFill>
                <a:schemeClr val="bg1"/>
              </a:solidFill>
            </a:endParaRPr>
          </a:p>
          <a:p>
            <a:pPr algn="just">
              <a:lnSpc>
                <a:spcPct val="110000"/>
              </a:lnSpc>
              <a:spcAft>
                <a:spcPts val="1200"/>
              </a:spcAft>
              <a:buClr>
                <a:schemeClr val="bg1"/>
              </a:buClr>
              <a:defRPr/>
            </a:pPr>
            <a:r>
              <a:rPr lang="en-US" sz="2200" dirty="0">
                <a:solidFill>
                  <a:schemeClr val="bg1"/>
                </a:solidFill>
              </a:rPr>
              <a:t>IP came to rest with his Head face down, his Left Arm beneath his Torso and his Feet in a raised position between the Cab and Front Blade adjacent to the Excavator’s near side Front (Rubber) Wheel</a:t>
            </a:r>
            <a:endParaRPr lang="en-GB" sz="2200" dirty="0">
              <a:solidFill>
                <a:schemeClr val="bg1"/>
              </a:solidFill>
            </a:endParaRPr>
          </a:p>
          <a:p>
            <a:pPr algn="just">
              <a:lnSpc>
                <a:spcPct val="110000"/>
              </a:lnSpc>
              <a:spcAft>
                <a:spcPts val="1200"/>
              </a:spcAft>
              <a:buClr>
                <a:schemeClr val="bg1"/>
              </a:buClr>
              <a:defRPr/>
            </a:pPr>
            <a:r>
              <a:rPr lang="en-US" sz="2200" dirty="0">
                <a:solidFill>
                  <a:schemeClr val="bg1"/>
                </a:solidFill>
              </a:rPr>
              <a:t>From his seated position in the Cab, the IP was thrown forward and dropped vertically 1.75m hitting the top edge of the Excavator’s front </a:t>
            </a:r>
            <a:r>
              <a:rPr lang="en-US" sz="2200" dirty="0" smtClean="0">
                <a:solidFill>
                  <a:schemeClr val="bg1"/>
                </a:solidFill>
              </a:rPr>
              <a:t>Blade</a:t>
            </a:r>
            <a:endParaRPr lang="en-GB" sz="22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smtClean="0"/>
          </a:p>
        </p:txBody>
      </p:sp>
      <p:sp>
        <p:nvSpPr>
          <p:cNvPr id="7171" name="Rectangle 3"/>
          <p:cNvSpPr>
            <a:spLocks noGrp="1" noChangeArrowheads="1"/>
          </p:cNvSpPr>
          <p:nvPr>
            <p:ph type="body" idx="1"/>
          </p:nvPr>
        </p:nvSpPr>
        <p:spPr/>
        <p:txBody>
          <a:bodyPr/>
          <a:lstStyle/>
          <a:p>
            <a:endParaRPr lang="en-US" smtClean="0"/>
          </a:p>
        </p:txBody>
      </p:sp>
      <p:pic>
        <p:nvPicPr>
          <p:cNvPr id="7172" name="Picture 5"/>
          <p:cNvPicPr>
            <a:picLocks noChangeAspect="1" noChangeArrowheads="1"/>
          </p:cNvPicPr>
          <p:nvPr/>
        </p:nvPicPr>
        <p:blipFill>
          <a:blip r:embed="rId3" cstate="print"/>
          <a:srcRect/>
          <a:stretch>
            <a:fillRect/>
          </a:stretch>
        </p:blipFill>
        <p:spPr bwMode="auto">
          <a:xfrm>
            <a:off x="-215900" y="0"/>
            <a:ext cx="9359900" cy="7021513"/>
          </a:xfrm>
          <a:prstGeom prst="rect">
            <a:avLst/>
          </a:prstGeom>
          <a:noFill/>
          <a:ln w="9525" algn="ctr">
            <a:noFill/>
            <a:miter lim="800000"/>
            <a:headEnd/>
            <a:tailEnd/>
          </a:ln>
          <a:effectLst/>
        </p:spPr>
      </p:pic>
      <p:sp>
        <p:nvSpPr>
          <p:cNvPr id="7173" name="TextBox 1"/>
          <p:cNvSpPr txBox="1">
            <a:spLocks noChangeArrowheads="1"/>
          </p:cNvSpPr>
          <p:nvPr/>
        </p:nvSpPr>
        <p:spPr bwMode="auto">
          <a:xfrm>
            <a:off x="2700338" y="8253413"/>
            <a:ext cx="7272337" cy="646112"/>
          </a:xfrm>
          <a:prstGeom prst="rect">
            <a:avLst/>
          </a:prstGeom>
          <a:solidFill>
            <a:schemeClr val="bg1"/>
          </a:solidFill>
          <a:ln w="12700">
            <a:solidFill>
              <a:schemeClr val="tx1"/>
            </a:solidFill>
            <a:miter lim="800000"/>
            <a:headEnd/>
            <a:tailEnd/>
          </a:ln>
        </p:spPr>
        <p:txBody>
          <a:bodyPr>
            <a:spAutoFit/>
          </a:bodyPr>
          <a:lstStyle/>
          <a:p>
            <a:r>
              <a:rPr lang="en-GB" sz="3600">
                <a:solidFill>
                  <a:schemeClr val="tx1"/>
                </a:solidFill>
              </a:rPr>
              <a:t>Excavator incident, 22 Sep 09</a:t>
            </a:r>
          </a:p>
        </p:txBody>
      </p:sp>
      <p:sp>
        <p:nvSpPr>
          <p:cNvPr id="7174" name="TextBox 5"/>
          <p:cNvSpPr txBox="1">
            <a:spLocks noChangeArrowheads="1"/>
          </p:cNvSpPr>
          <p:nvPr/>
        </p:nvSpPr>
        <p:spPr bwMode="auto">
          <a:xfrm>
            <a:off x="468313" y="5805488"/>
            <a:ext cx="7775575" cy="708025"/>
          </a:xfrm>
          <a:prstGeom prst="rect">
            <a:avLst/>
          </a:prstGeom>
          <a:solidFill>
            <a:schemeClr val="bg1"/>
          </a:solidFill>
          <a:ln w="12700">
            <a:solidFill>
              <a:schemeClr val="tx1"/>
            </a:solidFill>
            <a:miter lim="800000"/>
            <a:headEnd/>
            <a:tailEnd/>
          </a:ln>
        </p:spPr>
        <p:txBody>
          <a:bodyPr>
            <a:spAutoFit/>
          </a:bodyPr>
          <a:lstStyle/>
          <a:p>
            <a:r>
              <a:rPr lang="en-GB" sz="2000">
                <a:solidFill>
                  <a:schemeClr val="tx1"/>
                </a:solidFill>
              </a:rPr>
              <a:t>Photo taken during the investigation process to record / show position of the Excavator and dipper arm at the point of impact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smtClean="0"/>
          </a:p>
        </p:txBody>
      </p:sp>
      <p:sp>
        <p:nvSpPr>
          <p:cNvPr id="8195" name="Rectangle 3"/>
          <p:cNvSpPr>
            <a:spLocks noGrp="1" noChangeArrowheads="1"/>
          </p:cNvSpPr>
          <p:nvPr>
            <p:ph type="body" idx="1"/>
          </p:nvPr>
        </p:nvSpPr>
        <p:spPr/>
        <p:txBody>
          <a:bodyPr/>
          <a:lstStyle/>
          <a:p>
            <a:endParaRPr lang="en-US" smtClean="0"/>
          </a:p>
        </p:txBody>
      </p:sp>
      <p:pic>
        <p:nvPicPr>
          <p:cNvPr id="8196" name="Picture 5"/>
          <p:cNvPicPr>
            <a:picLocks noChangeAspect="1" noChangeArrowheads="1"/>
          </p:cNvPicPr>
          <p:nvPr/>
        </p:nvPicPr>
        <p:blipFill>
          <a:blip r:embed="rId3" cstate="print"/>
          <a:srcRect/>
          <a:stretch>
            <a:fillRect/>
          </a:stretch>
        </p:blipFill>
        <p:spPr bwMode="auto">
          <a:xfrm>
            <a:off x="0" y="1588"/>
            <a:ext cx="9359900" cy="7019925"/>
          </a:xfrm>
          <a:prstGeom prst="rect">
            <a:avLst/>
          </a:prstGeom>
          <a:noFill/>
          <a:ln w="9525" algn="ctr">
            <a:noFill/>
            <a:miter lim="800000"/>
            <a:headEnd/>
            <a:tailEnd/>
          </a:ln>
          <a:effectLst/>
        </p:spPr>
      </p:pic>
      <p:sp>
        <p:nvSpPr>
          <p:cNvPr id="8197" name="TextBox 4"/>
          <p:cNvSpPr txBox="1">
            <a:spLocks noChangeArrowheads="1"/>
          </p:cNvSpPr>
          <p:nvPr/>
        </p:nvSpPr>
        <p:spPr bwMode="auto">
          <a:xfrm>
            <a:off x="2700338" y="8253413"/>
            <a:ext cx="7272337" cy="646112"/>
          </a:xfrm>
          <a:prstGeom prst="rect">
            <a:avLst/>
          </a:prstGeom>
          <a:solidFill>
            <a:schemeClr val="bg1"/>
          </a:solidFill>
          <a:ln w="12700">
            <a:solidFill>
              <a:schemeClr val="tx1"/>
            </a:solidFill>
            <a:miter lim="800000"/>
            <a:headEnd/>
            <a:tailEnd/>
          </a:ln>
        </p:spPr>
        <p:txBody>
          <a:bodyPr>
            <a:spAutoFit/>
          </a:bodyPr>
          <a:lstStyle/>
          <a:p>
            <a:r>
              <a:rPr lang="en-GB" sz="3600">
                <a:solidFill>
                  <a:schemeClr val="tx1"/>
                </a:solidFill>
              </a:rPr>
              <a:t>Excavator incident, 22 Sep 09</a:t>
            </a:r>
          </a:p>
        </p:txBody>
      </p:sp>
      <p:sp>
        <p:nvSpPr>
          <p:cNvPr id="8198" name="TextBox 5"/>
          <p:cNvSpPr txBox="1">
            <a:spLocks noChangeArrowheads="1"/>
          </p:cNvSpPr>
          <p:nvPr/>
        </p:nvSpPr>
        <p:spPr bwMode="auto">
          <a:xfrm>
            <a:off x="468313" y="5805488"/>
            <a:ext cx="7775575" cy="708025"/>
          </a:xfrm>
          <a:prstGeom prst="rect">
            <a:avLst/>
          </a:prstGeom>
          <a:solidFill>
            <a:schemeClr val="bg1"/>
          </a:solidFill>
          <a:ln w="12700">
            <a:solidFill>
              <a:schemeClr val="tx1"/>
            </a:solidFill>
            <a:miter lim="800000"/>
            <a:headEnd/>
            <a:tailEnd/>
          </a:ln>
        </p:spPr>
        <p:txBody>
          <a:bodyPr>
            <a:spAutoFit/>
          </a:bodyPr>
          <a:lstStyle/>
          <a:p>
            <a:r>
              <a:rPr lang="en-GB" sz="2000">
                <a:solidFill>
                  <a:schemeClr val="tx1"/>
                </a:solidFill>
              </a:rPr>
              <a:t>Photo taken during the investigation process to record / show position of the Excavator and dipper arm at the point of impact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smtClean="0"/>
          </a:p>
        </p:txBody>
      </p:sp>
      <p:sp>
        <p:nvSpPr>
          <p:cNvPr id="9219" name="Rectangle 3"/>
          <p:cNvSpPr>
            <a:spLocks noGrp="1" noChangeArrowheads="1"/>
          </p:cNvSpPr>
          <p:nvPr>
            <p:ph type="body" idx="1"/>
          </p:nvPr>
        </p:nvSpPr>
        <p:spPr/>
        <p:txBody>
          <a:bodyPr/>
          <a:lstStyle/>
          <a:p>
            <a:endParaRPr lang="en-US" smtClean="0"/>
          </a:p>
        </p:txBody>
      </p:sp>
      <p:pic>
        <p:nvPicPr>
          <p:cNvPr id="9220" name="Picture 8"/>
          <p:cNvPicPr>
            <a:picLocks noChangeAspect="1" noChangeArrowheads="1"/>
          </p:cNvPicPr>
          <p:nvPr/>
        </p:nvPicPr>
        <p:blipFill>
          <a:blip r:embed="rId3" cstate="print"/>
          <a:srcRect/>
          <a:stretch>
            <a:fillRect/>
          </a:stretch>
        </p:blipFill>
        <p:spPr bwMode="auto">
          <a:xfrm>
            <a:off x="-76200" y="-52388"/>
            <a:ext cx="9296400" cy="6972301"/>
          </a:xfrm>
          <a:prstGeom prst="rect">
            <a:avLst/>
          </a:prstGeom>
          <a:noFill/>
          <a:ln w="9525" algn="ctr">
            <a:noFill/>
            <a:miter lim="800000"/>
            <a:headEnd/>
            <a:tailEnd/>
          </a:ln>
          <a:effectLst/>
        </p:spPr>
      </p:pic>
      <p:sp>
        <p:nvSpPr>
          <p:cNvPr id="9221" name="TextBox 4"/>
          <p:cNvSpPr txBox="1">
            <a:spLocks noChangeArrowheads="1"/>
          </p:cNvSpPr>
          <p:nvPr/>
        </p:nvSpPr>
        <p:spPr bwMode="auto">
          <a:xfrm>
            <a:off x="755650" y="5805488"/>
            <a:ext cx="7056438" cy="708025"/>
          </a:xfrm>
          <a:prstGeom prst="rect">
            <a:avLst/>
          </a:prstGeom>
          <a:solidFill>
            <a:schemeClr val="bg1"/>
          </a:solidFill>
          <a:ln w="12700">
            <a:solidFill>
              <a:schemeClr val="tx1"/>
            </a:solidFill>
            <a:miter lim="800000"/>
            <a:headEnd/>
            <a:tailEnd/>
          </a:ln>
        </p:spPr>
        <p:txBody>
          <a:bodyPr>
            <a:spAutoFit/>
          </a:bodyPr>
          <a:lstStyle/>
          <a:p>
            <a:r>
              <a:rPr lang="en-GB" sz="2000">
                <a:solidFill>
                  <a:schemeClr val="tx1"/>
                </a:solidFill>
              </a:rPr>
              <a:t>BEFORE - </a:t>
            </a:r>
            <a:r>
              <a:rPr lang="en-GB" sz="2000" b="0">
                <a:solidFill>
                  <a:schemeClr val="tx1"/>
                </a:solidFill>
              </a:rPr>
              <a:t>OH protection in place prior to the </a:t>
            </a:r>
          </a:p>
          <a:p>
            <a:r>
              <a:rPr lang="en-GB" sz="2000" b="0">
                <a:solidFill>
                  <a:schemeClr val="tx1"/>
                </a:solidFill>
              </a:rPr>
              <a:t>excavator incident  - </a:t>
            </a:r>
            <a:r>
              <a:rPr lang="en-GB" sz="2000">
                <a:solidFill>
                  <a:schemeClr val="tx1"/>
                </a:solidFill>
              </a:rPr>
              <a:t>22 Sep 09</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smtClean="0"/>
          </a:p>
        </p:txBody>
      </p:sp>
      <p:sp>
        <p:nvSpPr>
          <p:cNvPr id="10243" name="Rectangle 3"/>
          <p:cNvSpPr>
            <a:spLocks noGrp="1" noChangeArrowheads="1"/>
          </p:cNvSpPr>
          <p:nvPr>
            <p:ph type="body" idx="1"/>
          </p:nvPr>
        </p:nvSpPr>
        <p:spPr/>
        <p:txBody>
          <a:bodyPr/>
          <a:lstStyle/>
          <a:p>
            <a:endParaRPr lang="en-US" smtClean="0"/>
          </a:p>
        </p:txBody>
      </p:sp>
      <p:pic>
        <p:nvPicPr>
          <p:cNvPr id="10244" name="Picture 5"/>
          <p:cNvPicPr>
            <a:picLocks noChangeAspect="1" noChangeArrowheads="1"/>
          </p:cNvPicPr>
          <p:nvPr/>
        </p:nvPicPr>
        <p:blipFill>
          <a:blip r:embed="rId3" cstate="print"/>
          <a:srcRect/>
          <a:stretch>
            <a:fillRect/>
          </a:stretch>
        </p:blipFill>
        <p:spPr bwMode="auto">
          <a:xfrm>
            <a:off x="-71438" y="-47625"/>
            <a:ext cx="9286876" cy="6962775"/>
          </a:xfrm>
          <a:prstGeom prst="rect">
            <a:avLst/>
          </a:prstGeom>
          <a:noFill/>
          <a:ln w="9525" algn="ctr">
            <a:noFill/>
            <a:miter lim="800000"/>
            <a:headEnd/>
            <a:tailEnd/>
          </a:ln>
          <a:effectLst/>
        </p:spPr>
      </p:pic>
      <p:sp>
        <p:nvSpPr>
          <p:cNvPr id="10245" name="TextBox 5"/>
          <p:cNvSpPr txBox="1">
            <a:spLocks noChangeArrowheads="1"/>
          </p:cNvSpPr>
          <p:nvPr/>
        </p:nvSpPr>
        <p:spPr bwMode="auto">
          <a:xfrm>
            <a:off x="755650" y="5805488"/>
            <a:ext cx="7056438" cy="708025"/>
          </a:xfrm>
          <a:prstGeom prst="rect">
            <a:avLst/>
          </a:prstGeom>
          <a:solidFill>
            <a:schemeClr val="bg1"/>
          </a:solidFill>
          <a:ln w="12700">
            <a:solidFill>
              <a:schemeClr val="tx1"/>
            </a:solidFill>
            <a:miter lim="800000"/>
            <a:headEnd/>
            <a:tailEnd/>
          </a:ln>
        </p:spPr>
        <p:txBody>
          <a:bodyPr>
            <a:spAutoFit/>
          </a:bodyPr>
          <a:lstStyle/>
          <a:p>
            <a:r>
              <a:rPr lang="en-GB" sz="2000">
                <a:solidFill>
                  <a:schemeClr val="tx1"/>
                </a:solidFill>
              </a:rPr>
              <a:t>BEFORE - </a:t>
            </a:r>
            <a:r>
              <a:rPr lang="en-GB" sz="2000" b="0">
                <a:solidFill>
                  <a:schemeClr val="tx1"/>
                </a:solidFill>
              </a:rPr>
              <a:t>OH protection in place prior to the </a:t>
            </a:r>
          </a:p>
          <a:p>
            <a:r>
              <a:rPr lang="en-GB" sz="2000" b="0">
                <a:solidFill>
                  <a:schemeClr val="tx1"/>
                </a:solidFill>
              </a:rPr>
              <a:t>excavator incident - </a:t>
            </a:r>
            <a:r>
              <a:rPr lang="en-GB" sz="2000">
                <a:solidFill>
                  <a:schemeClr val="tx1"/>
                </a:solidFill>
              </a:rPr>
              <a:t>22 Sep 09</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smtClean="0"/>
          </a:p>
        </p:txBody>
      </p:sp>
      <p:sp>
        <p:nvSpPr>
          <p:cNvPr id="11267" name="Rectangle 3"/>
          <p:cNvSpPr>
            <a:spLocks noGrp="1" noChangeArrowheads="1"/>
          </p:cNvSpPr>
          <p:nvPr>
            <p:ph type="body" idx="1"/>
          </p:nvPr>
        </p:nvSpPr>
        <p:spPr/>
        <p:txBody>
          <a:bodyPr/>
          <a:lstStyle/>
          <a:p>
            <a:endParaRPr lang="en-US" smtClean="0"/>
          </a:p>
        </p:txBody>
      </p:sp>
      <p:pic>
        <p:nvPicPr>
          <p:cNvPr id="11268" name="Picture 5"/>
          <p:cNvPicPr>
            <a:picLocks noChangeAspect="1" noChangeArrowheads="1"/>
          </p:cNvPicPr>
          <p:nvPr/>
        </p:nvPicPr>
        <p:blipFill>
          <a:blip r:embed="rId3" cstate="print"/>
          <a:srcRect/>
          <a:stretch>
            <a:fillRect/>
          </a:stretch>
        </p:blipFill>
        <p:spPr bwMode="auto">
          <a:xfrm>
            <a:off x="-4763" y="0"/>
            <a:ext cx="9153526" cy="6867525"/>
          </a:xfrm>
          <a:prstGeom prst="rect">
            <a:avLst/>
          </a:prstGeom>
          <a:noFill/>
          <a:ln w="9525" algn="ctr">
            <a:noFill/>
            <a:miter lim="800000"/>
            <a:headEnd/>
            <a:tailEnd/>
          </a:ln>
          <a:effectLst/>
        </p:spPr>
      </p:pic>
      <p:sp>
        <p:nvSpPr>
          <p:cNvPr id="11269" name="TextBox 4"/>
          <p:cNvSpPr txBox="1">
            <a:spLocks noChangeArrowheads="1"/>
          </p:cNvSpPr>
          <p:nvPr/>
        </p:nvSpPr>
        <p:spPr bwMode="auto">
          <a:xfrm>
            <a:off x="827088" y="5805488"/>
            <a:ext cx="7273925" cy="708025"/>
          </a:xfrm>
          <a:prstGeom prst="rect">
            <a:avLst/>
          </a:prstGeom>
          <a:solidFill>
            <a:srgbClr val="FFFFCC"/>
          </a:solidFill>
          <a:ln w="12700">
            <a:solidFill>
              <a:schemeClr val="tx1"/>
            </a:solidFill>
            <a:miter lim="800000"/>
            <a:headEnd/>
            <a:tailEnd/>
          </a:ln>
        </p:spPr>
        <p:txBody>
          <a:bodyPr>
            <a:spAutoFit/>
          </a:bodyPr>
          <a:lstStyle/>
          <a:p>
            <a:r>
              <a:rPr lang="en-GB" sz="2000">
                <a:solidFill>
                  <a:schemeClr val="tx1"/>
                </a:solidFill>
              </a:rPr>
              <a:t>AFTER - </a:t>
            </a:r>
            <a:r>
              <a:rPr lang="en-GB" sz="2000" b="0">
                <a:solidFill>
                  <a:schemeClr val="tx1"/>
                </a:solidFill>
              </a:rPr>
              <a:t>OH protection in place in </a:t>
            </a:r>
            <a:r>
              <a:rPr lang="en-GB" sz="2000">
                <a:solidFill>
                  <a:schemeClr val="tx1"/>
                </a:solidFill>
              </a:rPr>
              <a:t>Oct-09</a:t>
            </a:r>
          </a:p>
          <a:p>
            <a:r>
              <a:rPr lang="en-GB" sz="2000" b="0">
                <a:solidFill>
                  <a:schemeClr val="tx1"/>
                </a:solidFill>
              </a:rPr>
              <a:t>Showing blue coloured road cones, and signage, in place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randed Template ohps">
  <a:themeElements>
    <a:clrScheme name="Branded Template ohp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randed Template oh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GB" sz="4400" b="1" i="0" u="none" strike="noStrike" cap="none" normalizeH="0" baseline="0" smtClean="0">
            <a:ln>
              <a:noFill/>
            </a:ln>
            <a:solidFill>
              <a:srgbClr val="80008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GB" sz="4400" b="1" i="0" u="none" strike="noStrike" cap="none" normalizeH="0" baseline="0" smtClean="0">
            <a:ln>
              <a:noFill/>
            </a:ln>
            <a:solidFill>
              <a:srgbClr val="800080"/>
            </a:solidFill>
            <a:effectLst/>
            <a:latin typeface="Arial" charset="0"/>
          </a:defRPr>
        </a:defPPr>
      </a:lstStyle>
    </a:lnDef>
  </a:objectDefaults>
  <a:extraClrSchemeLst>
    <a:extraClrScheme>
      <a:clrScheme name="Branded Template ohp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anded Template ohp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anded Template ohp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anded Template ohp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anded Template ohp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anded Template ohp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anded Template ohp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A:\Powerpoint templates\Branded Template ohps.pot</Template>
  <TotalTime>7610</TotalTime>
  <Words>896</Words>
  <Application>Microsoft Office PowerPoint</Application>
  <PresentationFormat>On-screen Show (4:3)</PresentationFormat>
  <Paragraphs>52</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vt:lpstr>
      <vt:lpstr>Times New Roman</vt:lpstr>
      <vt:lpstr>Branded Template ohps</vt:lpstr>
      <vt:lpstr>EXCAVATOR INCIDENT  ON  22 SEP 2009  [Prompted the introduction of blue coloured road cones adj to and beneath overhead structures to provide a  visual reminder of the fixed hazard above]   MVM M1 widening J25-28 scheme</vt:lpstr>
      <vt:lpstr>Incident summary  </vt:lpstr>
      <vt:lpstr>What happened (Slide 1 of 2)  </vt:lpstr>
      <vt:lpstr>What happened (Slide 2 of 2)  </vt:lpstr>
      <vt:lpstr>Slide 5</vt:lpstr>
      <vt:lpstr>Slide 6</vt:lpstr>
      <vt:lpstr>Slide 7</vt:lpstr>
      <vt:lpstr>Slide 8</vt:lpstr>
      <vt:lpstr>Slide 9</vt:lpstr>
      <vt:lpstr>Slide 10</vt:lpstr>
      <vt:lpstr>Slide 11</vt:lpstr>
      <vt:lpstr>Slide 12</vt:lpstr>
      <vt:lpstr>Slide 13</vt:lpstr>
      <vt:lpstr>Slide 14</vt:lpstr>
    </vt:vector>
  </TitlesOfParts>
  <Company>MVM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 J25-28</dc:title>
  <dc:creator>Phil</dc:creator>
  <cp:lastModifiedBy>Sony</cp:lastModifiedBy>
  <cp:revision>301</cp:revision>
  <dcterms:created xsi:type="dcterms:W3CDTF">2003-05-16T13:44:34Z</dcterms:created>
  <dcterms:modified xsi:type="dcterms:W3CDTF">2016-03-30T10:24:06Z</dcterms:modified>
</cp:coreProperties>
</file>